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71" r:id="rId7"/>
    <p:sldId id="272" r:id="rId8"/>
    <p:sldId id="264" r:id="rId9"/>
    <p:sldId id="263" r:id="rId10"/>
    <p:sldId id="265" r:id="rId11"/>
    <p:sldId id="267" r:id="rId12"/>
    <p:sldId id="268" r:id="rId13"/>
    <p:sldId id="269" r:id="rId14"/>
    <p:sldId id="273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83E06-13BA-BC2B-2F79-D4B91C45F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6E476-659D-DD00-8615-D576010C9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E2759-F21C-F6FC-CB26-2BEDB5169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722-E649-4FA3-9AF3-785E45A0E80F}" type="datetimeFigureOut">
              <a:rPr lang="hr-HR" smtClean="0"/>
              <a:t>22.9.2022.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3B764-976E-E3D8-B9AB-7F51F9CC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D4CB6-F809-EB79-9B7F-80CD9982B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AA03-3354-447A-B9B8-C9D58F44BE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249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BBC2-14C2-5E0F-D9EB-DE75E4AB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7BDD2-FA2A-AB7E-167B-DCD0AF3C1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823B8-7FA8-BDF6-ABF2-AEFEFD229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722-E649-4FA3-9AF3-785E45A0E80F}" type="datetimeFigureOut">
              <a:rPr lang="hr-HR" smtClean="0"/>
              <a:t>22.9.2022.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EA926-ABF2-7E11-C837-5566E1BD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EB328-DCF7-8DEB-0BC4-B6117B25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AA03-3354-447A-B9B8-C9D58F44BE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606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43EA7F-1CB7-7D2B-6CD3-33F9C9A5E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95337-8FF9-C0BF-A9A2-76C73D1B7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9B401-D9EF-6EB7-DEB1-61272DA8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722-E649-4FA3-9AF3-785E45A0E80F}" type="datetimeFigureOut">
              <a:rPr lang="hr-HR" smtClean="0"/>
              <a:t>22.9.2022.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AFAFF-23AF-54F7-8C31-FA0387AD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F009-1F1F-DD8E-23E6-485AB89D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AA03-3354-447A-B9B8-C9D58F44BE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613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156B7-2A5D-4BC0-AC90-6F6D09356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EDF7A-7E6A-7E41-E375-956DC3183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34834-FAE6-E25E-E5D5-7C6E9675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722-E649-4FA3-9AF3-785E45A0E80F}" type="datetimeFigureOut">
              <a:rPr lang="hr-HR" smtClean="0"/>
              <a:t>22.9.2022.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6DA11-A8FE-5830-299F-00256E41D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87572-42BC-48F4-432A-423ADA20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AA03-3354-447A-B9B8-C9D58F44BE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778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280F0-F134-DFF5-10C4-5B004DA31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8B349-4BFA-1FDB-5FF0-C59A64D07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0940A-1B85-A50A-00CC-757806201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722-E649-4FA3-9AF3-785E45A0E80F}" type="datetimeFigureOut">
              <a:rPr lang="hr-HR" smtClean="0"/>
              <a:t>22.9.2022.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EA16F-2B19-C11D-3506-C96D228C6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4D20E-DD16-8597-141B-80B7B335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AA03-3354-447A-B9B8-C9D58F44BE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224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CDF11-A8C8-E3B2-D74F-92793EF2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C1DE1-A6C9-53DD-41D0-F897E3B44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4AC02-16DF-55ED-5725-7EACB7E10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4BA3B-7014-E533-1F20-F4316CA1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722-E649-4FA3-9AF3-785E45A0E80F}" type="datetimeFigureOut">
              <a:rPr lang="hr-HR" smtClean="0"/>
              <a:t>22.9.2022.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F1D27-4714-22B1-0612-963BC390D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34A6A-179E-5227-A901-3339D0FF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AA03-3354-447A-B9B8-C9D58F44BE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162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A5598-AC60-1C3E-F670-DA72992A6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B59C0-0E44-F66F-BC74-55916F087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40E88-F15C-9301-E9A5-FE531D8E4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50EFD2-72D1-A9FE-32CF-D5AF07FCE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BB652-054B-06C9-C4A3-C1322983C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F687C-1D9A-03D6-927B-5F553ECA8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722-E649-4FA3-9AF3-785E45A0E80F}" type="datetimeFigureOut">
              <a:rPr lang="hr-HR" smtClean="0"/>
              <a:t>22.9.2022.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7BB5BE-1822-19BB-B960-F02CF348E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C246A-B88A-0364-03AF-1F44049F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AA03-3354-447A-B9B8-C9D58F44BE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042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1CF23-18EB-6545-E2D4-336F736B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ECC3DF-A02B-8382-AEDE-6B231DDA6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722-E649-4FA3-9AF3-785E45A0E80F}" type="datetimeFigureOut">
              <a:rPr lang="hr-HR" smtClean="0"/>
              <a:t>22.9.2022.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DA710-4F2A-D33A-6E10-F7707375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BEFCE-8270-8DC6-83CA-8107AFBB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AA03-3354-447A-B9B8-C9D58F44BE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51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D1C911-3CE8-6BA3-5D14-F8833302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722-E649-4FA3-9AF3-785E45A0E80F}" type="datetimeFigureOut">
              <a:rPr lang="hr-HR" smtClean="0"/>
              <a:t>22.9.2022.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72314-A17F-2E5D-0D7E-4278709B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727D6-8E53-8AD8-9DC6-95B5626A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AA03-3354-447A-B9B8-C9D58F44BE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030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34D93-C3EE-CCCD-4339-D72D3A23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B5D63-A14A-BEC3-6B07-60E51448A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7A88A-D8A7-9899-47B1-0EAC9D3E1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E545C-E628-28EA-785A-CD4BE33FC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722-E649-4FA3-9AF3-785E45A0E80F}" type="datetimeFigureOut">
              <a:rPr lang="hr-HR" smtClean="0"/>
              <a:t>22.9.2022.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F9E6D-6657-0E93-CF97-4B2CACD4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942A4-F218-538A-821B-1024DE150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AA03-3354-447A-B9B8-C9D58F44BE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60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7F4EF-71EC-1748-3865-8ABC7AE3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10EFC-DA25-7F81-8F1A-909B80B22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52383-71F9-06C6-DD83-B977E4CB0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9BD28-5C05-E211-3FE9-E2E0ACDCA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C722-E649-4FA3-9AF3-785E45A0E80F}" type="datetimeFigureOut">
              <a:rPr lang="hr-HR" smtClean="0"/>
              <a:t>22.9.2022.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E5B53-7ADB-178E-3FEA-C8C23F0B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3A5B0-F84A-234F-EF48-820BBE3F7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AA03-3354-447A-B9B8-C9D58F44BE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671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B0192-EB54-69DC-72E3-B5766A09A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9F001-19AF-BD57-F0AF-6EDA7425A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A30A2-FC11-E585-85FC-3113EA2C8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C722-E649-4FA3-9AF3-785E45A0E80F}" type="datetimeFigureOut">
              <a:rPr lang="hr-HR" smtClean="0"/>
              <a:t>22.9.2022.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1C604-3275-1543-AE0E-84DC7A595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EE0FF-0273-8A49-8A53-7692D0906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8AA03-3354-447A-B9B8-C9D58F44BE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591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ordwall.net/play/511/084/63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ordwall.net/play/8344/956/92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3822" y="3429000"/>
            <a:ext cx="6474410" cy="1400452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11</a:t>
            </a:r>
            <a:br>
              <a:rPr lang="hr-HR" sz="5400" b="1" dirty="0"/>
            </a:br>
            <a:r>
              <a:rPr lang="hr-HR" sz="5400" b="1" dirty="0" err="1"/>
              <a:t>Tara’s</a:t>
            </a:r>
            <a:r>
              <a:rPr lang="hr-HR" sz="5400" b="1" dirty="0"/>
              <a:t> </a:t>
            </a:r>
            <a:r>
              <a:rPr lang="hr-HR" sz="5400" b="1" dirty="0" err="1"/>
              <a:t>birthday</a:t>
            </a:r>
            <a:r>
              <a:rPr lang="hr-HR" sz="5400" b="1" dirty="0"/>
              <a:t> party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0558" y="2305050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4813FE-2783-03B5-F0A2-DFF3BD38E7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5783" cy="685433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4E68C-95F4-854E-CCA7-2732B72BD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0474" y="174379"/>
            <a:ext cx="5304268" cy="66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picture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9C51F2-C84E-B688-39A8-AC8377C11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6" y="1425250"/>
            <a:ext cx="5657993" cy="40038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2B5FDAD-C6F0-2FBE-E873-61E399F4F602}"/>
              </a:ext>
            </a:extLst>
          </p:cNvPr>
          <p:cNvSpPr txBox="1">
            <a:spLocks/>
          </p:cNvSpPr>
          <p:nvPr/>
        </p:nvSpPr>
        <p:spPr>
          <a:xfrm>
            <a:off x="5859402" y="843379"/>
            <a:ext cx="5366412" cy="906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What</a:t>
            </a:r>
            <a:r>
              <a:rPr lang="hr-HR" b="1" dirty="0"/>
              <a:t> </a:t>
            </a:r>
            <a:r>
              <a:rPr lang="hr-HR" b="1" dirty="0" err="1"/>
              <a:t>kind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party </a:t>
            </a:r>
            <a:r>
              <a:rPr lang="hr-HR" b="1" dirty="0" err="1"/>
              <a:t>was</a:t>
            </a:r>
            <a:r>
              <a:rPr lang="hr-HR" b="1" dirty="0"/>
              <a:t> </a:t>
            </a:r>
            <a:r>
              <a:rPr lang="hr-HR" b="1" dirty="0" err="1"/>
              <a:t>it</a:t>
            </a:r>
            <a:r>
              <a:rPr lang="hr-HR" b="1" dirty="0"/>
              <a:t>? </a:t>
            </a:r>
            <a:r>
              <a:rPr lang="hr-HR" b="1" dirty="0" err="1"/>
              <a:t>Describe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picture</a:t>
            </a:r>
            <a:r>
              <a:rPr lang="hr-HR" b="1" dirty="0"/>
              <a:t>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7F0A827-40DE-57CB-3697-C47629E89729}"/>
              </a:ext>
            </a:extLst>
          </p:cNvPr>
          <p:cNvSpPr txBox="1">
            <a:spLocks/>
          </p:cNvSpPr>
          <p:nvPr/>
        </p:nvSpPr>
        <p:spPr>
          <a:xfrm>
            <a:off x="6218946" y="1965201"/>
            <a:ext cx="5657991" cy="44444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arenR"/>
            </a:pPr>
            <a:r>
              <a:rPr lang="en-US" dirty="0"/>
              <a:t>It was an Egyptian Theme Party.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There were 8 golden cups.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There was a small camel.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There was a cake in the shape of a pyramid.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There were games.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There were 8 golden plates.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There were palm trees.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There was a fruit bowl.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There were some chocolate coins.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There were quiz questions.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There was a scroll of papyrus.</a:t>
            </a:r>
          </a:p>
        </p:txBody>
      </p:sp>
    </p:spTree>
    <p:extLst>
      <p:ext uri="{BB962C8B-B14F-4D97-AF65-F5344CB8AC3E}">
        <p14:creationId xmlns:p14="http://schemas.microsoft.com/office/powerpoint/2010/main" val="294508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4813FE-2783-03B5-F0A2-DFF3BD38E7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5783" cy="685433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9C51F2-C84E-B688-39A8-AC8377C11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86" y="1644733"/>
            <a:ext cx="5657993" cy="35648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B139E-21CA-69C8-56F1-58087CECC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7710" y="493974"/>
            <a:ext cx="5657993" cy="1583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Read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number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topics</a:t>
            </a:r>
            <a:r>
              <a:rPr lang="hr-HR" b="1" dirty="0"/>
              <a:t> Emma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talking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.</a:t>
            </a:r>
          </a:p>
          <a:p>
            <a:pPr marL="0" indent="0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BFAD8-E593-80D1-2BDD-0DB133DCCEF8}"/>
              </a:ext>
            </a:extLst>
          </p:cNvPr>
          <p:cNvSpPr txBox="1"/>
          <p:nvPr/>
        </p:nvSpPr>
        <p:spPr>
          <a:xfrm>
            <a:off x="326297" y="1892709"/>
            <a:ext cx="29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8C21A-A227-7FAC-366C-ABBE8F283C5D}"/>
              </a:ext>
            </a:extLst>
          </p:cNvPr>
          <p:cNvSpPr txBox="1"/>
          <p:nvPr/>
        </p:nvSpPr>
        <p:spPr>
          <a:xfrm>
            <a:off x="326297" y="2140685"/>
            <a:ext cx="29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F7913-1CFE-BE95-F7EB-984C04AA7123}"/>
              </a:ext>
            </a:extLst>
          </p:cNvPr>
          <p:cNvSpPr txBox="1"/>
          <p:nvPr/>
        </p:nvSpPr>
        <p:spPr>
          <a:xfrm>
            <a:off x="1517384" y="1892709"/>
            <a:ext cx="29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9E95CD-D88D-C3F3-6218-6BB5CFF2EC11}"/>
              </a:ext>
            </a:extLst>
          </p:cNvPr>
          <p:cNvSpPr txBox="1"/>
          <p:nvPr/>
        </p:nvSpPr>
        <p:spPr>
          <a:xfrm>
            <a:off x="1517384" y="2140685"/>
            <a:ext cx="29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F0A99F1-E757-005F-E9DF-E143F36D83EE}"/>
              </a:ext>
            </a:extLst>
          </p:cNvPr>
          <p:cNvSpPr txBox="1">
            <a:spLocks/>
          </p:cNvSpPr>
          <p:nvPr/>
        </p:nvSpPr>
        <p:spPr>
          <a:xfrm>
            <a:off x="6096000" y="2012688"/>
            <a:ext cx="59496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Translate</a:t>
            </a:r>
            <a:r>
              <a:rPr lang="hr-HR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cup</a:t>
            </a:r>
            <a:r>
              <a:rPr lang="hr-HR" b="1" dirty="0"/>
              <a:t> – </a:t>
            </a:r>
            <a:r>
              <a:rPr lang="hr-HR" b="1" i="1" dirty="0">
                <a:solidFill>
                  <a:schemeClr val="accent1"/>
                </a:solidFill>
              </a:rPr>
              <a:t>čaša, pehar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camel</a:t>
            </a:r>
            <a:r>
              <a:rPr lang="hr-HR" b="1" dirty="0"/>
              <a:t> – </a:t>
            </a:r>
            <a:r>
              <a:rPr lang="hr-HR" b="1" i="1" dirty="0">
                <a:solidFill>
                  <a:schemeClr val="accent1"/>
                </a:solidFill>
              </a:rPr>
              <a:t>deva</a:t>
            </a:r>
            <a:r>
              <a:rPr lang="hr-HR" b="1" i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plate – </a:t>
            </a:r>
            <a:r>
              <a:rPr lang="hr-HR" b="1" i="1" dirty="0">
                <a:solidFill>
                  <a:schemeClr val="accent1"/>
                </a:solidFill>
              </a:rPr>
              <a:t>tanjur</a:t>
            </a:r>
            <a:r>
              <a:rPr lang="hr-HR" b="1" i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palm</a:t>
            </a:r>
            <a:r>
              <a:rPr lang="hr-HR" b="1" dirty="0"/>
              <a:t> </a:t>
            </a:r>
            <a:r>
              <a:rPr lang="hr-HR" b="1" dirty="0" err="1"/>
              <a:t>trees</a:t>
            </a:r>
            <a:r>
              <a:rPr lang="hr-HR" b="1" dirty="0"/>
              <a:t> – </a:t>
            </a:r>
            <a:r>
              <a:rPr lang="hr-HR" b="1" i="1" dirty="0">
                <a:solidFill>
                  <a:schemeClr val="accent1"/>
                </a:solidFill>
              </a:rPr>
              <a:t>palme</a:t>
            </a:r>
            <a:r>
              <a:rPr lang="hr-HR" b="1" i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bowl</a:t>
            </a:r>
            <a:r>
              <a:rPr lang="hr-HR" b="1" dirty="0"/>
              <a:t> – </a:t>
            </a:r>
            <a:r>
              <a:rPr lang="hr-HR" b="1" i="1" dirty="0">
                <a:solidFill>
                  <a:schemeClr val="accent1"/>
                </a:solidFill>
              </a:rPr>
              <a:t>zdjela</a:t>
            </a:r>
            <a:r>
              <a:rPr lang="hr-HR" b="1" i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coin</a:t>
            </a:r>
            <a:r>
              <a:rPr lang="hr-HR" b="1" dirty="0"/>
              <a:t> – </a:t>
            </a:r>
            <a:r>
              <a:rPr lang="hr-HR" b="1" i="1" dirty="0">
                <a:solidFill>
                  <a:schemeClr val="accent1"/>
                </a:solidFill>
              </a:rPr>
              <a:t>kovanica, novčić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scroll</a:t>
            </a:r>
            <a:r>
              <a:rPr lang="hr-HR" b="1" dirty="0"/>
              <a:t> – </a:t>
            </a:r>
            <a:r>
              <a:rPr lang="hr-HR" b="1" i="1" dirty="0">
                <a:solidFill>
                  <a:schemeClr val="accent1"/>
                </a:solidFill>
              </a:rPr>
              <a:t>svitak</a:t>
            </a:r>
            <a:r>
              <a:rPr lang="hr-HR" b="1" i="1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theme</a:t>
            </a:r>
            <a:r>
              <a:rPr lang="hr-HR" b="1" dirty="0"/>
              <a:t> party – </a:t>
            </a:r>
            <a:r>
              <a:rPr lang="hr-HR" b="1" i="1" dirty="0">
                <a:solidFill>
                  <a:schemeClr val="accent1"/>
                </a:solidFill>
              </a:rPr>
              <a:t>tematska zabava </a:t>
            </a:r>
          </a:p>
        </p:txBody>
      </p:sp>
    </p:spTree>
    <p:extLst>
      <p:ext uri="{BB962C8B-B14F-4D97-AF65-F5344CB8AC3E}">
        <p14:creationId xmlns:p14="http://schemas.microsoft.com/office/powerpoint/2010/main" val="316225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85D4E6-A54A-6A18-A269-98BC64F8E5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57422" cy="688867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DB6C0-68EC-457F-C6B5-FDF3E0CAE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8360" y="379302"/>
            <a:ext cx="5557422" cy="873186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Find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word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follows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8A8988-A320-22E0-CB69-FA5988B6C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0" y="1000209"/>
            <a:ext cx="4191363" cy="53192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8BDB9B-5AE5-D8FE-2627-8F45CB948BFE}"/>
              </a:ext>
            </a:extLst>
          </p:cNvPr>
          <p:cNvSpPr txBox="1">
            <a:spLocks/>
          </p:cNvSpPr>
          <p:nvPr/>
        </p:nvSpPr>
        <p:spPr>
          <a:xfrm>
            <a:off x="6189954" y="1028274"/>
            <a:ext cx="2598938" cy="694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97C852-CF82-5A3C-2857-C53EC6097399}"/>
              </a:ext>
            </a:extLst>
          </p:cNvPr>
          <p:cNvSpPr txBox="1"/>
          <p:nvPr/>
        </p:nvSpPr>
        <p:spPr>
          <a:xfrm>
            <a:off x="1544715" y="2028450"/>
            <a:ext cx="142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Egypt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340450-FD5E-10FF-1289-D8A5E8F28094}"/>
              </a:ext>
            </a:extLst>
          </p:cNvPr>
          <p:cNvSpPr txBox="1"/>
          <p:nvPr/>
        </p:nvSpPr>
        <p:spPr>
          <a:xfrm>
            <a:off x="1544715" y="1743830"/>
            <a:ext cx="142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party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4DFC8D-831D-9C51-E884-CD5EC62C6868}"/>
              </a:ext>
            </a:extLst>
          </p:cNvPr>
          <p:cNvSpPr txBox="1"/>
          <p:nvPr/>
        </p:nvSpPr>
        <p:spPr>
          <a:xfrm>
            <a:off x="1544714" y="1459210"/>
            <a:ext cx="142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group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C216D4-CF50-D39C-2CFE-D32F6B80238A}"/>
              </a:ext>
            </a:extLst>
          </p:cNvPr>
          <p:cNvSpPr txBox="1"/>
          <p:nvPr/>
        </p:nvSpPr>
        <p:spPr>
          <a:xfrm>
            <a:off x="1544712" y="2343901"/>
            <a:ext cx="142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trees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D0C8F8-A3CA-A441-7ADE-E8A415433403}"/>
              </a:ext>
            </a:extLst>
          </p:cNvPr>
          <p:cNvSpPr txBox="1"/>
          <p:nvPr/>
        </p:nvSpPr>
        <p:spPr>
          <a:xfrm>
            <a:off x="1544712" y="2659352"/>
            <a:ext cx="142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fruit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0ADC9D-0CF7-E5B6-434B-AEF2F15223FE}"/>
              </a:ext>
            </a:extLst>
          </p:cNvPr>
          <p:cNvSpPr txBox="1"/>
          <p:nvPr/>
        </p:nvSpPr>
        <p:spPr>
          <a:xfrm>
            <a:off x="1544712" y="2930060"/>
            <a:ext cx="142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hunt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D26DA-6640-11E6-8C89-95B63E2F46FF}"/>
              </a:ext>
            </a:extLst>
          </p:cNvPr>
          <p:cNvSpPr txBox="1"/>
          <p:nvPr/>
        </p:nvSpPr>
        <p:spPr>
          <a:xfrm>
            <a:off x="1049043" y="3803493"/>
            <a:ext cx="30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39C982-6302-4987-E4FC-796812A433A2}"/>
              </a:ext>
            </a:extLst>
          </p:cNvPr>
          <p:cNvSpPr txBox="1"/>
          <p:nvPr/>
        </p:nvSpPr>
        <p:spPr>
          <a:xfrm>
            <a:off x="1049043" y="4172825"/>
            <a:ext cx="28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6BAB3F-3BD6-F2D0-135F-A799B7385B52}"/>
              </a:ext>
            </a:extLst>
          </p:cNvPr>
          <p:cNvSpPr txBox="1"/>
          <p:nvPr/>
        </p:nvSpPr>
        <p:spPr>
          <a:xfrm>
            <a:off x="1049043" y="4537947"/>
            <a:ext cx="31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9D0129-FE27-B58C-4D45-30237194A4A4}"/>
              </a:ext>
            </a:extLst>
          </p:cNvPr>
          <p:cNvSpPr txBox="1"/>
          <p:nvPr/>
        </p:nvSpPr>
        <p:spPr>
          <a:xfrm>
            <a:off x="1049043" y="4928885"/>
            <a:ext cx="23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A5B703-CAE5-04CC-F311-859B1215CD59}"/>
              </a:ext>
            </a:extLst>
          </p:cNvPr>
          <p:cNvSpPr txBox="1"/>
          <p:nvPr/>
        </p:nvSpPr>
        <p:spPr>
          <a:xfrm>
            <a:off x="1035726" y="5272401"/>
            <a:ext cx="26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C2EAA5-117B-E7D9-8FD7-8C30BEDB53E1}"/>
              </a:ext>
            </a:extLst>
          </p:cNvPr>
          <p:cNvSpPr txBox="1"/>
          <p:nvPr/>
        </p:nvSpPr>
        <p:spPr>
          <a:xfrm>
            <a:off x="1035726" y="5667190"/>
            <a:ext cx="28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DC3CB9E-289F-D700-DADA-5C2B97ED8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9" y="1439030"/>
            <a:ext cx="4640064" cy="47102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02AC7B28-92B5-C6CE-981E-4295DF3C32A4}"/>
              </a:ext>
            </a:extLst>
          </p:cNvPr>
          <p:cNvSpPr txBox="1">
            <a:spLocks/>
          </p:cNvSpPr>
          <p:nvPr/>
        </p:nvSpPr>
        <p:spPr>
          <a:xfrm>
            <a:off x="5468298" y="1831247"/>
            <a:ext cx="6196960" cy="1677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Do you know the meaning of the words from Task C? Use the dictionary to help you.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B77111D0-A1A8-87DF-1786-D26984267140}"/>
              </a:ext>
            </a:extLst>
          </p:cNvPr>
          <p:cNvSpPr txBox="1">
            <a:spLocks/>
          </p:cNvSpPr>
          <p:nvPr/>
        </p:nvSpPr>
        <p:spPr>
          <a:xfrm>
            <a:off x="5464756" y="3556374"/>
            <a:ext cx="5762785" cy="616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Circle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</a:t>
            </a:r>
            <a:r>
              <a:rPr lang="hr-HR" b="1" dirty="0" err="1"/>
              <a:t>answer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D.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C7F5A6C9-BB0A-27A2-3DFD-9C1A28AE4AF6}"/>
              </a:ext>
            </a:extLst>
          </p:cNvPr>
          <p:cNvSpPr txBox="1">
            <a:spLocks/>
          </p:cNvSpPr>
          <p:nvPr/>
        </p:nvSpPr>
        <p:spPr>
          <a:xfrm>
            <a:off x="6157405" y="4276481"/>
            <a:ext cx="2598938" cy="694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796C42-1984-B26F-5425-EE86BDF2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08" y="1826380"/>
            <a:ext cx="598472" cy="3769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D00846-2A83-784F-AD75-98CCD9612A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06" y="2253723"/>
            <a:ext cx="362383" cy="2282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FA04E9F-33FE-CB8D-D25E-002F22F2F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99" y="2495903"/>
            <a:ext cx="552678" cy="3481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95A8D3-57E4-8283-C5AD-35BFFC673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62" y="2684737"/>
            <a:ext cx="1174115" cy="7395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7CDF5FE-6177-C588-9CAE-5791C98BC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03" y="3355396"/>
            <a:ext cx="934418" cy="5885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FAD9A5-834B-9783-FDBB-C90D88337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42" y="3803493"/>
            <a:ext cx="722878" cy="4553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73BC53B-97A3-8F4F-2296-ADAB0508D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87" y="3995852"/>
            <a:ext cx="996562" cy="6277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6ED0B4E-55D3-B89C-4A41-19AA7CA59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96" y="4745644"/>
            <a:ext cx="615453" cy="383217"/>
          </a:xfrm>
          <a:prstGeom prst="rect">
            <a:avLst/>
          </a:prstGeom>
        </p:spPr>
      </p:pic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3242543C-7EAA-25B9-B33D-0509842FBB3C}"/>
              </a:ext>
            </a:extLst>
          </p:cNvPr>
          <p:cNvSpPr txBox="1">
            <a:spLocks/>
          </p:cNvSpPr>
          <p:nvPr/>
        </p:nvSpPr>
        <p:spPr>
          <a:xfrm>
            <a:off x="5557420" y="5024469"/>
            <a:ext cx="6107837" cy="1285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/>
              <a:t>Use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prompts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 to talk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Tara’s</a:t>
            </a:r>
            <a:r>
              <a:rPr lang="hr-HR" b="1" dirty="0"/>
              <a:t> party.</a:t>
            </a:r>
          </a:p>
        </p:txBody>
      </p:sp>
    </p:spTree>
    <p:extLst>
      <p:ext uri="{BB962C8B-B14F-4D97-AF65-F5344CB8AC3E}">
        <p14:creationId xmlns:p14="http://schemas.microsoft.com/office/powerpoint/2010/main" val="380003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01DE8B1-1E83-E720-9743-67370EEBF6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21911" cy="6844652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4AD1BB-A60D-1BE5-6192-C63A650999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1" y="1005719"/>
            <a:ext cx="4063192" cy="48465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56EB0B-F098-58F1-0C33-198448EFCDC0}"/>
              </a:ext>
            </a:extLst>
          </p:cNvPr>
          <p:cNvSpPr txBox="1"/>
          <p:nvPr/>
        </p:nvSpPr>
        <p:spPr>
          <a:xfrm>
            <a:off x="5672831" y="435005"/>
            <a:ext cx="6143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a </a:t>
            </a:r>
            <a:r>
              <a:rPr lang="hr-HR" sz="2800" b="1" dirty="0" err="1"/>
              <a:t>birthday</a:t>
            </a:r>
            <a:r>
              <a:rPr lang="hr-HR" sz="2800" b="1" dirty="0"/>
              <a:t> party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have</a:t>
            </a:r>
            <a:r>
              <a:rPr lang="hr-HR" sz="2800" b="1" dirty="0"/>
              <a:t> </a:t>
            </a:r>
            <a:r>
              <a:rPr lang="hr-HR" sz="2800" b="1" dirty="0" err="1"/>
              <a:t>been</a:t>
            </a:r>
            <a:r>
              <a:rPr lang="hr-HR" sz="2800" b="1" dirty="0"/>
              <a:t> to.</a:t>
            </a:r>
          </a:p>
          <a:p>
            <a:r>
              <a:rPr lang="hr-HR" sz="2800" b="1" dirty="0" err="1"/>
              <a:t>There</a:t>
            </a:r>
            <a:r>
              <a:rPr lang="hr-HR" sz="2800" b="1" dirty="0"/>
              <a:t> are some </a:t>
            </a:r>
            <a:r>
              <a:rPr lang="hr-HR" sz="2800" b="1" dirty="0" err="1"/>
              <a:t>questions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beginning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 to </a:t>
            </a:r>
            <a:r>
              <a:rPr lang="hr-HR" sz="2800" b="1" dirty="0" err="1"/>
              <a:t>help</a:t>
            </a:r>
            <a:r>
              <a:rPr lang="hr-HR" sz="2800" b="1" dirty="0"/>
              <a:t> </a:t>
            </a:r>
            <a:r>
              <a:rPr lang="hr-HR" sz="2800" b="1" dirty="0" err="1"/>
              <a:t>you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Task</a:t>
            </a:r>
            <a:r>
              <a:rPr lang="hr-HR" sz="2800" b="1" dirty="0"/>
              <a:t> F.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9D2D5F-63B4-63C1-D10B-BF4C79582A50}"/>
              </a:ext>
            </a:extLst>
          </p:cNvPr>
          <p:cNvSpPr txBox="1"/>
          <p:nvPr/>
        </p:nvSpPr>
        <p:spPr>
          <a:xfrm>
            <a:off x="5672831" y="2598003"/>
            <a:ext cx="5601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Share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experience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rest</a:t>
            </a:r>
            <a:r>
              <a:rPr lang="hr-HR" sz="2800" b="1" dirty="0"/>
              <a:t> </a:t>
            </a:r>
            <a:r>
              <a:rPr lang="hr-HR" sz="2800" b="1" dirty="0" err="1"/>
              <a:t>of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00CEE-7A7A-120D-3543-1A1E09E3320B}"/>
              </a:ext>
            </a:extLst>
          </p:cNvPr>
          <p:cNvSpPr txBox="1"/>
          <p:nvPr/>
        </p:nvSpPr>
        <p:spPr>
          <a:xfrm>
            <a:off x="5752730" y="3899227"/>
            <a:ext cx="552191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Play </a:t>
            </a:r>
            <a:r>
              <a:rPr lang="hr-HR" sz="2800" b="1" dirty="0" err="1"/>
              <a:t>the</a:t>
            </a:r>
            <a:r>
              <a:rPr lang="hr-HR" sz="2800" b="1" dirty="0"/>
              <a:t> game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check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vocabulary</a:t>
            </a:r>
            <a:r>
              <a:rPr lang="hr-HR" sz="2800" b="1" dirty="0"/>
              <a:t> </a:t>
            </a:r>
            <a:r>
              <a:rPr lang="hr-HR" sz="2800" b="1" dirty="0" err="1"/>
              <a:t>knowledge</a:t>
            </a:r>
            <a:r>
              <a:rPr lang="hr-HR" sz="2800" b="1" dirty="0"/>
              <a:t>. </a:t>
            </a:r>
            <a:r>
              <a:rPr lang="hr-HR" sz="2800" b="1" dirty="0" err="1"/>
              <a:t>Finish</a:t>
            </a:r>
            <a:r>
              <a:rPr lang="hr-HR" sz="2800" b="1" dirty="0"/>
              <a:t> </a:t>
            </a:r>
            <a:r>
              <a:rPr lang="hr-HR" sz="2800" b="1" dirty="0" err="1"/>
              <a:t>the</a:t>
            </a:r>
            <a:r>
              <a:rPr lang="hr-HR" sz="2800" b="1" dirty="0"/>
              <a:t> </a:t>
            </a:r>
            <a:r>
              <a:rPr lang="hr-HR" sz="2800" b="1" dirty="0" err="1"/>
              <a:t>sentences</a:t>
            </a:r>
            <a:r>
              <a:rPr lang="hr-HR" sz="2800" b="1" dirty="0"/>
              <a:t>.</a:t>
            </a:r>
          </a:p>
          <a:p>
            <a:endParaRPr lang="hr-HR" dirty="0">
              <a:hlinkClick r:id="rId4"/>
            </a:endParaRPr>
          </a:p>
          <a:p>
            <a:r>
              <a:rPr lang="hr-HR" sz="2800" dirty="0">
                <a:hlinkClick r:id="rId4"/>
              </a:rPr>
              <a:t>https://wordwall.net/play/511/084/634</a:t>
            </a:r>
            <a:r>
              <a:rPr lang="hr-H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432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48" y="73500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62. 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7692" y="1239973"/>
            <a:ext cx="6057565" cy="1268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Solve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puzzle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table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D. </a:t>
            </a:r>
            <a:r>
              <a:rPr lang="hr-HR" b="1" dirty="0" err="1"/>
              <a:t>Then</a:t>
            </a:r>
            <a:r>
              <a:rPr lang="hr-HR" b="1" dirty="0"/>
              <a:t> </a:t>
            </a: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about</a:t>
            </a:r>
            <a:r>
              <a:rPr lang="hr-HR" b="1" dirty="0"/>
              <a:t> </a:t>
            </a:r>
            <a:r>
              <a:rPr lang="hr-HR" b="1" dirty="0" err="1"/>
              <a:t>these</a:t>
            </a:r>
            <a:r>
              <a:rPr lang="hr-HR" b="1" dirty="0"/>
              <a:t> </a:t>
            </a:r>
            <a:r>
              <a:rPr lang="hr-HR" b="1" dirty="0" err="1"/>
              <a:t>people</a:t>
            </a:r>
            <a:r>
              <a:rPr lang="hr-HR" b="1" dirty="0"/>
              <a:t>. </a:t>
            </a: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example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113719" y="2781772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695" y="1144098"/>
            <a:ext cx="4279971" cy="5406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D6B9708-C37B-2BF1-7FF2-3444D26C2E4B}"/>
              </a:ext>
            </a:extLst>
          </p:cNvPr>
          <p:cNvSpPr txBox="1">
            <a:spLocks/>
          </p:cNvSpPr>
          <p:nvPr/>
        </p:nvSpPr>
        <p:spPr>
          <a:xfrm>
            <a:off x="5485017" y="4068653"/>
            <a:ext cx="5501936" cy="1268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/>
              <a:t>Play a game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class</a:t>
            </a:r>
            <a:r>
              <a:rPr lang="hr-HR" b="1" dirty="0"/>
              <a:t>.</a:t>
            </a:r>
            <a:endParaRPr lang="hr-HR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4CB311B-F71F-D79B-5B90-F2B3A4D4FD2C}"/>
              </a:ext>
            </a:extLst>
          </p:cNvPr>
          <p:cNvSpPr txBox="1">
            <a:spLocks/>
          </p:cNvSpPr>
          <p:nvPr/>
        </p:nvSpPr>
        <p:spPr>
          <a:xfrm>
            <a:off x="5607692" y="4815694"/>
            <a:ext cx="6270630" cy="1458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r-HR" dirty="0">
                <a:hlinkClick r:id="rId4"/>
              </a:rPr>
              <a:t>https://wordwall.net/play/8344/956/925</a:t>
            </a:r>
            <a:r>
              <a:rPr lang="hr-HR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8372A3-37FE-DC45-EA18-8072F23AC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5" y="1011827"/>
            <a:ext cx="4238714" cy="55582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E000C2-063B-6D2A-96C8-0BB3A753D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62" y="1320296"/>
            <a:ext cx="4001980" cy="18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4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305DB7-C2F9-77C8-842A-6B4F3BD19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3" y="995131"/>
            <a:ext cx="11220449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b="1" dirty="0" err="1"/>
              <a:t>Answer</a:t>
            </a:r>
            <a:r>
              <a:rPr lang="hr-HR" sz="4000" b="1" dirty="0"/>
              <a:t> </a:t>
            </a:r>
            <a:r>
              <a:rPr lang="hr-HR" sz="4000" b="1" dirty="0" err="1"/>
              <a:t>the</a:t>
            </a:r>
            <a:r>
              <a:rPr lang="hr-HR" sz="4000" b="1" dirty="0"/>
              <a:t> </a:t>
            </a:r>
            <a:r>
              <a:rPr lang="hr-HR" sz="4000" b="1" dirty="0" err="1"/>
              <a:t>questions</a:t>
            </a:r>
            <a:r>
              <a:rPr lang="hr-HR" sz="4000" b="1" dirty="0"/>
              <a:t> </a:t>
            </a:r>
            <a:r>
              <a:rPr lang="hr-HR" sz="4000" b="1" dirty="0" err="1"/>
              <a:t>about</a:t>
            </a:r>
            <a:r>
              <a:rPr lang="hr-HR" sz="4000" b="1" dirty="0"/>
              <a:t> </a:t>
            </a:r>
            <a:r>
              <a:rPr lang="hr-HR" sz="4000" b="1" dirty="0" err="1"/>
              <a:t>your</a:t>
            </a:r>
            <a:r>
              <a:rPr lang="hr-HR" sz="4000" b="1" dirty="0"/>
              <a:t> weekend. </a:t>
            </a:r>
            <a:br>
              <a:rPr lang="hr-HR" sz="4000" b="1" dirty="0"/>
            </a:br>
            <a:br>
              <a:rPr lang="hr-HR" sz="4000" b="1" dirty="0"/>
            </a:br>
            <a:r>
              <a:rPr lang="hr-HR" sz="4000" b="1" dirty="0" err="1"/>
              <a:t>Remember</a:t>
            </a:r>
            <a:r>
              <a:rPr lang="hr-HR" sz="4000" b="1" dirty="0"/>
              <a:t> to use Past </a:t>
            </a:r>
            <a:r>
              <a:rPr lang="hr-HR" sz="4000" b="1" dirty="0" err="1"/>
              <a:t>Simple</a:t>
            </a:r>
            <a:r>
              <a:rPr lang="hr-HR" sz="4000" b="1" dirty="0"/>
              <a:t>!</a:t>
            </a:r>
            <a:br>
              <a:rPr lang="hr-HR" b="1" dirty="0"/>
            </a:br>
            <a:r>
              <a:rPr lang="hr-HR" sz="3600" dirty="0"/>
              <a:t>How </a:t>
            </a:r>
            <a:r>
              <a:rPr lang="hr-HR" sz="3600" dirty="0" err="1"/>
              <a:t>was</a:t>
            </a:r>
            <a:r>
              <a:rPr lang="hr-HR" sz="3600" dirty="0"/>
              <a:t> </a:t>
            </a:r>
            <a:r>
              <a:rPr lang="hr-HR" sz="3600" dirty="0" err="1"/>
              <a:t>your</a:t>
            </a:r>
            <a:r>
              <a:rPr lang="hr-HR" sz="3600" dirty="0"/>
              <a:t> weekend?</a:t>
            </a:r>
            <a:br>
              <a:rPr lang="hr-HR" sz="3600" dirty="0"/>
            </a:br>
            <a:r>
              <a:rPr lang="hr-HR" sz="3600" dirty="0" err="1"/>
              <a:t>Where</a:t>
            </a:r>
            <a:r>
              <a:rPr lang="hr-HR" sz="3600" dirty="0"/>
              <a:t> </a:t>
            </a:r>
            <a:r>
              <a:rPr lang="hr-HR" sz="3600" dirty="0" err="1"/>
              <a:t>were</a:t>
            </a:r>
            <a:r>
              <a:rPr lang="hr-HR" sz="3600" dirty="0"/>
              <a:t> </a:t>
            </a:r>
            <a:r>
              <a:rPr lang="hr-HR" sz="3600" dirty="0" err="1"/>
              <a:t>you</a:t>
            </a:r>
            <a:r>
              <a:rPr lang="hr-HR" sz="3600" dirty="0"/>
              <a:t>? </a:t>
            </a:r>
            <a:br>
              <a:rPr lang="hr-HR" sz="3600" dirty="0"/>
            </a:br>
            <a:r>
              <a:rPr lang="hr-HR" sz="3600" dirty="0" err="1"/>
              <a:t>Were</a:t>
            </a:r>
            <a:r>
              <a:rPr lang="hr-HR" sz="3600" dirty="0"/>
              <a:t> </a:t>
            </a:r>
            <a:r>
              <a:rPr lang="hr-HR" sz="3600" dirty="0" err="1"/>
              <a:t>you</a:t>
            </a:r>
            <a:r>
              <a:rPr lang="hr-HR" sz="3600" dirty="0"/>
              <a:t> at home?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BDC1F22-D6B4-F824-626A-B4914D9E6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668" y="3701988"/>
            <a:ext cx="1974110" cy="304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4B7DA1-0660-F08F-2F5F-B36228A43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70" y="4251750"/>
            <a:ext cx="3581710" cy="2415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7426C1-D517-09F3-3DC4-2C310EE42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7" y="4476560"/>
            <a:ext cx="3932261" cy="1966130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3051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8E4DFB-2C7E-7AA5-2DA7-F57CF33951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81599" cy="688212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0D0BDE-620F-2FC2-9871-A959DA807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8824" y="88898"/>
            <a:ext cx="6057590" cy="2060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pictures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 </a:t>
            </a:r>
            <a:r>
              <a:rPr lang="hr-HR" b="1" dirty="0" err="1"/>
              <a:t>Where</a:t>
            </a:r>
            <a:r>
              <a:rPr lang="hr-HR" b="1" dirty="0"/>
              <a:t> </a:t>
            </a:r>
            <a:r>
              <a:rPr lang="hr-HR" b="1" dirty="0" err="1"/>
              <a:t>were</a:t>
            </a:r>
            <a:r>
              <a:rPr lang="hr-HR" b="1" dirty="0"/>
              <a:t> </a:t>
            </a:r>
            <a:r>
              <a:rPr lang="hr-HR" b="1" dirty="0" err="1"/>
              <a:t>they</a:t>
            </a:r>
            <a:r>
              <a:rPr lang="hr-HR" b="1" dirty="0"/>
              <a:t> </a:t>
            </a:r>
            <a:r>
              <a:rPr lang="hr-HR" b="1" dirty="0" err="1"/>
              <a:t>last</a:t>
            </a:r>
            <a:r>
              <a:rPr lang="hr-HR" b="1" dirty="0"/>
              <a:t> weekend? </a:t>
            </a:r>
            <a:r>
              <a:rPr lang="hr-HR" b="1" dirty="0" err="1"/>
              <a:t>Say</a:t>
            </a:r>
            <a:r>
              <a:rPr lang="hr-HR" b="1" dirty="0"/>
              <a:t>. </a:t>
            </a:r>
          </a:p>
          <a:p>
            <a:pPr marL="0" indent="0">
              <a:buNone/>
            </a:pPr>
            <a:r>
              <a:rPr lang="hr-HR" i="1" dirty="0" err="1"/>
              <a:t>e.g</a:t>
            </a:r>
            <a:r>
              <a:rPr lang="hr-HR" i="1" dirty="0"/>
              <a:t>. Lee </a:t>
            </a:r>
            <a:r>
              <a:rPr lang="hr-HR" i="1" dirty="0" err="1"/>
              <a:t>and</a:t>
            </a:r>
            <a:r>
              <a:rPr lang="hr-HR" i="1" dirty="0"/>
              <a:t> Emma </a:t>
            </a:r>
            <a:r>
              <a:rPr lang="hr-HR" b="1" i="1" dirty="0" err="1">
                <a:solidFill>
                  <a:srgbClr val="0070C0"/>
                </a:solidFill>
              </a:rPr>
              <a:t>were</a:t>
            </a:r>
            <a:r>
              <a:rPr lang="hr-HR" i="1" dirty="0"/>
              <a:t> at a </a:t>
            </a:r>
            <a:r>
              <a:rPr lang="hr-HR" i="1" dirty="0" err="1"/>
              <a:t>birthday</a:t>
            </a:r>
            <a:r>
              <a:rPr lang="hr-HR" i="1" dirty="0"/>
              <a:t> party </a:t>
            </a:r>
            <a:r>
              <a:rPr lang="hr-HR" i="1" dirty="0" err="1"/>
              <a:t>last</a:t>
            </a:r>
            <a:r>
              <a:rPr lang="hr-HR" i="1" dirty="0"/>
              <a:t> weekend.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6A5D4D-B563-BCFF-CE77-8844E5467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" y="1118039"/>
            <a:ext cx="5095562" cy="48350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99DE581-52A6-6B41-9C7E-DB030AA1F066}"/>
              </a:ext>
            </a:extLst>
          </p:cNvPr>
          <p:cNvSpPr txBox="1">
            <a:spLocks/>
          </p:cNvSpPr>
          <p:nvPr/>
        </p:nvSpPr>
        <p:spPr>
          <a:xfrm>
            <a:off x="5492595" y="2021117"/>
            <a:ext cx="6267140" cy="3491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 err="1"/>
              <a:t>Write</a:t>
            </a:r>
            <a:r>
              <a:rPr lang="hr-HR" sz="2600" b="1" dirty="0"/>
              <a:t> </a:t>
            </a:r>
            <a:r>
              <a:rPr lang="hr-HR" sz="2600" b="1" dirty="0" err="1"/>
              <a:t>the</a:t>
            </a:r>
            <a:r>
              <a:rPr lang="hr-HR" sz="2600" b="1" dirty="0"/>
              <a:t> </a:t>
            </a:r>
            <a:r>
              <a:rPr lang="hr-HR" sz="2600" b="1" dirty="0" err="1"/>
              <a:t>sentences</a:t>
            </a:r>
            <a:r>
              <a:rPr lang="hr-HR" sz="2600" b="1" dirty="0"/>
              <a:t>.</a:t>
            </a:r>
          </a:p>
          <a:p>
            <a:pPr marL="0" indent="0">
              <a:buNone/>
            </a:pPr>
            <a:r>
              <a:rPr lang="hr-HR" sz="2600" dirty="0">
                <a:solidFill>
                  <a:srgbClr val="FF0000"/>
                </a:solidFill>
              </a:rPr>
              <a:t>1 Lee </a:t>
            </a:r>
            <a:r>
              <a:rPr lang="hr-HR" sz="2600" dirty="0" err="1">
                <a:solidFill>
                  <a:srgbClr val="FF0000"/>
                </a:solidFill>
              </a:rPr>
              <a:t>and</a:t>
            </a:r>
            <a:r>
              <a:rPr lang="hr-HR" sz="2600" dirty="0">
                <a:solidFill>
                  <a:srgbClr val="FF0000"/>
                </a:solidFill>
              </a:rPr>
              <a:t> Emma </a:t>
            </a:r>
            <a:r>
              <a:rPr lang="hr-HR" sz="2600" u="sng" dirty="0" err="1">
                <a:solidFill>
                  <a:srgbClr val="FF0000"/>
                </a:solidFill>
              </a:rPr>
              <a:t>were</a:t>
            </a:r>
            <a:r>
              <a:rPr lang="hr-HR" sz="2600" dirty="0">
                <a:solidFill>
                  <a:srgbClr val="FF0000"/>
                </a:solidFill>
              </a:rPr>
              <a:t> at a </a:t>
            </a:r>
            <a:r>
              <a:rPr lang="hr-HR" sz="2600" dirty="0" err="1">
                <a:solidFill>
                  <a:srgbClr val="FF0000"/>
                </a:solidFill>
              </a:rPr>
              <a:t>birthday</a:t>
            </a:r>
            <a:r>
              <a:rPr lang="hr-HR" sz="2600" dirty="0">
                <a:solidFill>
                  <a:srgbClr val="FF0000"/>
                </a:solidFill>
              </a:rPr>
              <a:t> party. </a:t>
            </a:r>
          </a:p>
          <a:p>
            <a:pPr marL="0" indent="0">
              <a:buNone/>
            </a:pPr>
            <a:r>
              <a:rPr lang="hr-HR" sz="2600" dirty="0">
                <a:solidFill>
                  <a:srgbClr val="FF0000"/>
                </a:solidFill>
              </a:rPr>
              <a:t>2 Patrick </a:t>
            </a:r>
            <a:r>
              <a:rPr lang="hr-HR" sz="2600" u="sng" dirty="0" err="1">
                <a:solidFill>
                  <a:srgbClr val="FF0000"/>
                </a:solidFill>
              </a:rPr>
              <a:t>was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in</a:t>
            </a:r>
            <a:r>
              <a:rPr lang="hr-HR" sz="2600" dirty="0">
                <a:solidFill>
                  <a:srgbClr val="FF0000"/>
                </a:solidFill>
              </a:rPr>
              <a:t> New York.</a:t>
            </a:r>
          </a:p>
          <a:p>
            <a:pPr marL="0" indent="0">
              <a:buNone/>
            </a:pPr>
            <a:r>
              <a:rPr lang="hr-HR" sz="2600" dirty="0">
                <a:solidFill>
                  <a:srgbClr val="FF0000"/>
                </a:solidFill>
              </a:rPr>
              <a:t>3 Sarah </a:t>
            </a:r>
            <a:r>
              <a:rPr lang="hr-HR" sz="2600" dirty="0" err="1">
                <a:solidFill>
                  <a:srgbClr val="FF0000"/>
                </a:solidFill>
              </a:rPr>
              <a:t>and</a:t>
            </a:r>
            <a:r>
              <a:rPr lang="hr-HR" sz="2600" dirty="0">
                <a:solidFill>
                  <a:srgbClr val="FF0000"/>
                </a:solidFill>
              </a:rPr>
              <a:t> Martin </a:t>
            </a:r>
            <a:r>
              <a:rPr lang="hr-HR" sz="2600" u="sng" dirty="0" err="1">
                <a:solidFill>
                  <a:srgbClr val="FF0000"/>
                </a:solidFill>
              </a:rPr>
              <a:t>were</a:t>
            </a:r>
            <a:r>
              <a:rPr lang="hr-HR" sz="2600" dirty="0">
                <a:solidFill>
                  <a:srgbClr val="FF0000"/>
                </a:solidFill>
              </a:rPr>
              <a:t> at a </a:t>
            </a:r>
            <a:r>
              <a:rPr lang="hr-HR" sz="2600" dirty="0" err="1">
                <a:solidFill>
                  <a:srgbClr val="FF0000"/>
                </a:solidFill>
              </a:rPr>
              <a:t>football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match</a:t>
            </a:r>
            <a:r>
              <a:rPr lang="hr-HR" sz="2600" dirty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r>
              <a:rPr lang="hr-HR" sz="2600" dirty="0">
                <a:solidFill>
                  <a:srgbClr val="FF0000"/>
                </a:solidFill>
              </a:rPr>
              <a:t>4 Stella </a:t>
            </a:r>
            <a:r>
              <a:rPr lang="hr-HR" sz="2600" u="sng" dirty="0" err="1">
                <a:solidFill>
                  <a:srgbClr val="FF0000"/>
                </a:solidFill>
              </a:rPr>
              <a:t>was</a:t>
            </a:r>
            <a:r>
              <a:rPr lang="hr-HR" sz="2600" dirty="0">
                <a:solidFill>
                  <a:srgbClr val="FF0000"/>
                </a:solidFill>
              </a:rPr>
              <a:t> at </a:t>
            </a:r>
            <a:r>
              <a:rPr lang="hr-HR" sz="2600" dirty="0" err="1">
                <a:solidFill>
                  <a:srgbClr val="FF0000"/>
                </a:solidFill>
              </a:rPr>
              <a:t>the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museum</a:t>
            </a:r>
            <a:r>
              <a:rPr lang="hr-HR" sz="2600" dirty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r>
              <a:rPr lang="hr-HR" sz="2600" dirty="0">
                <a:solidFill>
                  <a:srgbClr val="FF0000"/>
                </a:solidFill>
              </a:rPr>
              <a:t>5 </a:t>
            </a:r>
            <a:r>
              <a:rPr lang="hr-HR" sz="2600" dirty="0" err="1">
                <a:solidFill>
                  <a:srgbClr val="FF0000"/>
                </a:solidFill>
              </a:rPr>
              <a:t>Emma’s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dad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u="sng" dirty="0" err="1">
                <a:solidFill>
                  <a:srgbClr val="FF0000"/>
                </a:solidFill>
              </a:rPr>
              <a:t>was</a:t>
            </a:r>
            <a:r>
              <a:rPr lang="hr-HR" sz="2600" dirty="0">
                <a:solidFill>
                  <a:srgbClr val="FF0000"/>
                </a:solidFill>
              </a:rPr>
              <a:t> at </a:t>
            </a:r>
            <a:r>
              <a:rPr lang="hr-HR" sz="2600" dirty="0" err="1">
                <a:solidFill>
                  <a:srgbClr val="FF0000"/>
                </a:solidFill>
              </a:rPr>
              <a:t>work</a:t>
            </a:r>
            <a:r>
              <a:rPr lang="hr-HR" sz="2600" dirty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r>
              <a:rPr lang="hr-HR" sz="2600" dirty="0">
                <a:solidFill>
                  <a:srgbClr val="FF0000"/>
                </a:solidFill>
              </a:rPr>
              <a:t>6 Jenny </a:t>
            </a:r>
            <a:r>
              <a:rPr lang="hr-HR" sz="2600" u="sng" dirty="0" err="1">
                <a:solidFill>
                  <a:srgbClr val="FF0000"/>
                </a:solidFill>
              </a:rPr>
              <a:t>was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ill</a:t>
            </a:r>
            <a:r>
              <a:rPr lang="hr-HR" sz="2600" dirty="0">
                <a:solidFill>
                  <a:srgbClr val="FF0000"/>
                </a:solidFill>
              </a:rPr>
              <a:t> </a:t>
            </a:r>
            <a:r>
              <a:rPr lang="hr-HR" sz="2600" dirty="0" err="1">
                <a:solidFill>
                  <a:srgbClr val="FF0000"/>
                </a:solidFill>
              </a:rPr>
              <a:t>in</a:t>
            </a:r>
            <a:r>
              <a:rPr lang="hr-HR" sz="2600" dirty="0">
                <a:solidFill>
                  <a:srgbClr val="FF0000"/>
                </a:solidFill>
              </a:rPr>
              <a:t> bed.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2A2BAD-AB49-4C30-93FE-13E1D5B308A5}"/>
              </a:ext>
            </a:extLst>
          </p:cNvPr>
          <p:cNvSpPr txBox="1"/>
          <p:nvPr/>
        </p:nvSpPr>
        <p:spPr>
          <a:xfrm>
            <a:off x="5726435" y="5828837"/>
            <a:ext cx="60989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sz="2400" b="1" dirty="0" err="1"/>
              <a:t>Ask</a:t>
            </a:r>
            <a:r>
              <a:rPr lang="hr-HR" sz="2400" b="1" dirty="0"/>
              <a:t> </a:t>
            </a:r>
            <a:r>
              <a:rPr lang="hr-HR" sz="2400" b="1" dirty="0" err="1"/>
              <a:t>your</a:t>
            </a:r>
            <a:r>
              <a:rPr lang="hr-HR" sz="2400" b="1" dirty="0"/>
              <a:t> </a:t>
            </a:r>
            <a:r>
              <a:rPr lang="hr-HR" sz="2400" b="1" dirty="0" err="1"/>
              <a:t>friend</a:t>
            </a:r>
            <a:r>
              <a:rPr lang="hr-HR" sz="2400" b="1" dirty="0"/>
              <a:t> </a:t>
            </a:r>
            <a:r>
              <a:rPr lang="hr-HR" sz="2400" b="1" dirty="0" err="1"/>
              <a:t>questions</a:t>
            </a:r>
            <a:r>
              <a:rPr lang="hr-HR" sz="2400" b="1" dirty="0"/>
              <a:t> </a:t>
            </a:r>
            <a:r>
              <a:rPr lang="hr-HR" sz="2400" b="1" dirty="0" err="1"/>
              <a:t>about</a:t>
            </a:r>
            <a:r>
              <a:rPr lang="hr-HR" sz="2400" b="1" dirty="0"/>
              <a:t> </a:t>
            </a:r>
            <a:r>
              <a:rPr lang="hr-HR" sz="2400" b="1" dirty="0" err="1"/>
              <a:t>his</a:t>
            </a:r>
            <a:r>
              <a:rPr lang="hr-HR" sz="2400" b="1" dirty="0"/>
              <a:t>/</a:t>
            </a:r>
            <a:r>
              <a:rPr lang="hr-HR" sz="2400" b="1" dirty="0" err="1"/>
              <a:t>her</a:t>
            </a:r>
            <a:r>
              <a:rPr lang="hr-HR" sz="2400" b="1" dirty="0"/>
              <a:t> weekend. </a:t>
            </a:r>
          </a:p>
        </p:txBody>
      </p:sp>
    </p:spTree>
    <p:extLst>
      <p:ext uri="{BB962C8B-B14F-4D97-AF65-F5344CB8AC3E}">
        <p14:creationId xmlns:p14="http://schemas.microsoft.com/office/powerpoint/2010/main" val="5660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B48CE0-9315-F04D-73CB-1AE21E0F3B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4988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DE474-037B-ADE4-AF3E-65C3D567A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0934" y="250779"/>
            <a:ext cx="6326820" cy="342457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200" b="1" dirty="0">
                <a:solidFill>
                  <a:srgbClr val="FFC000"/>
                </a:solidFill>
              </a:rPr>
              <a:t>LANGUAGE FOCUS</a:t>
            </a:r>
          </a:p>
          <a:p>
            <a:pPr marL="0" indent="0">
              <a:buNone/>
            </a:pPr>
            <a:r>
              <a:rPr lang="hr-HR" sz="2200" b="1" dirty="0"/>
              <a:t>THE PAST SIMPLE OF THE VERB ‘TO BE’</a:t>
            </a:r>
          </a:p>
          <a:p>
            <a:pPr marL="0" indent="0">
              <a:buNone/>
            </a:pPr>
            <a:endParaRPr lang="hr-HR" sz="2200" b="1" dirty="0"/>
          </a:p>
          <a:p>
            <a:pPr marL="0" indent="0">
              <a:buNone/>
            </a:pPr>
            <a:r>
              <a:rPr lang="hr-HR" sz="2200" b="1" dirty="0"/>
              <a:t>Past </a:t>
            </a:r>
            <a:r>
              <a:rPr lang="hr-HR" sz="2200" b="1" dirty="0" err="1"/>
              <a:t>simple</a:t>
            </a:r>
            <a:r>
              <a:rPr lang="hr-HR" sz="2200" b="1" dirty="0"/>
              <a:t> </a:t>
            </a:r>
            <a:r>
              <a:rPr lang="hr-HR" sz="2200" dirty="0" err="1"/>
              <a:t>is</a:t>
            </a:r>
            <a:r>
              <a:rPr lang="hr-HR" sz="2200" dirty="0"/>
              <a:t> </a:t>
            </a:r>
            <a:r>
              <a:rPr lang="hr-HR" sz="2200" dirty="0" err="1"/>
              <a:t>used</a:t>
            </a:r>
            <a:r>
              <a:rPr lang="hr-HR" sz="2200" dirty="0"/>
              <a:t> to </a:t>
            </a:r>
            <a:r>
              <a:rPr lang="hr-HR" sz="2200" dirty="0" err="1"/>
              <a:t>describe</a:t>
            </a:r>
            <a:r>
              <a:rPr lang="hr-HR" sz="2200" dirty="0"/>
              <a:t> </a:t>
            </a:r>
            <a:r>
              <a:rPr lang="hr-HR" sz="2200" dirty="0" err="1"/>
              <a:t>events</a:t>
            </a:r>
            <a:r>
              <a:rPr lang="hr-HR" sz="2200" dirty="0"/>
              <a:t> </a:t>
            </a:r>
            <a:r>
              <a:rPr lang="hr-HR" sz="2200" dirty="0" err="1"/>
              <a:t>that</a:t>
            </a:r>
            <a:r>
              <a:rPr lang="hr-HR" sz="2200" dirty="0"/>
              <a:t> </a:t>
            </a:r>
            <a:r>
              <a:rPr lang="hr-HR" sz="2200" dirty="0" err="1"/>
              <a:t>happened</a:t>
            </a:r>
            <a:r>
              <a:rPr lang="hr-HR" sz="2200" dirty="0"/>
              <a:t> at </a:t>
            </a:r>
            <a:r>
              <a:rPr lang="hr-HR" sz="2200" dirty="0" err="1"/>
              <a:t>the</a:t>
            </a:r>
            <a:r>
              <a:rPr lang="hr-HR" sz="2200" dirty="0"/>
              <a:t> </a:t>
            </a:r>
            <a:r>
              <a:rPr lang="hr-HR" sz="2200" dirty="0" err="1"/>
              <a:t>specific</a:t>
            </a:r>
            <a:r>
              <a:rPr lang="hr-HR" sz="2200" dirty="0"/>
              <a:t> time </a:t>
            </a:r>
            <a:r>
              <a:rPr lang="hr-HR" sz="2200" dirty="0" err="1"/>
              <a:t>in</a:t>
            </a:r>
            <a:r>
              <a:rPr lang="hr-HR" sz="2200" dirty="0"/>
              <a:t> </a:t>
            </a:r>
            <a:r>
              <a:rPr lang="hr-HR" sz="2200" dirty="0" err="1"/>
              <a:t>the</a:t>
            </a:r>
            <a:r>
              <a:rPr lang="hr-HR" sz="2200" dirty="0"/>
              <a:t> past </a:t>
            </a:r>
            <a:r>
              <a:rPr lang="hr-HR" sz="2200" dirty="0" err="1"/>
              <a:t>and</a:t>
            </a:r>
            <a:r>
              <a:rPr lang="hr-HR" sz="2200" dirty="0"/>
              <a:t> </a:t>
            </a:r>
            <a:r>
              <a:rPr lang="hr-HR" sz="2200" dirty="0" err="1"/>
              <a:t>finished</a:t>
            </a:r>
            <a:r>
              <a:rPr lang="hr-HR" sz="2200" dirty="0"/>
              <a:t> </a:t>
            </a:r>
            <a:r>
              <a:rPr lang="hr-HR" sz="2200" dirty="0" err="1"/>
              <a:t>in</a:t>
            </a:r>
            <a:r>
              <a:rPr lang="hr-HR" sz="2200" dirty="0"/>
              <a:t> </a:t>
            </a:r>
            <a:r>
              <a:rPr lang="hr-HR" sz="2200" dirty="0" err="1"/>
              <a:t>the</a:t>
            </a:r>
            <a:r>
              <a:rPr lang="hr-HR" sz="2200" dirty="0"/>
              <a:t> past.</a:t>
            </a:r>
          </a:p>
          <a:p>
            <a:pPr marL="0" indent="0">
              <a:buNone/>
            </a:pPr>
            <a:r>
              <a:rPr lang="hr-HR" sz="2200" dirty="0">
                <a:solidFill>
                  <a:schemeClr val="accent1"/>
                </a:solidFill>
              </a:rPr>
              <a:t>Glagolsko vrijeme </a:t>
            </a:r>
            <a:r>
              <a:rPr lang="hr-HR" sz="2200" b="1" dirty="0">
                <a:solidFill>
                  <a:schemeClr val="accent1"/>
                </a:solidFill>
              </a:rPr>
              <a:t>past </a:t>
            </a:r>
            <a:r>
              <a:rPr lang="hr-HR" sz="2200" b="1" dirty="0" err="1">
                <a:solidFill>
                  <a:schemeClr val="accent1"/>
                </a:solidFill>
              </a:rPr>
              <a:t>simple</a:t>
            </a:r>
            <a:r>
              <a:rPr lang="hr-HR" sz="2200" b="1" dirty="0">
                <a:solidFill>
                  <a:schemeClr val="accent1"/>
                </a:solidFill>
              </a:rPr>
              <a:t> </a:t>
            </a:r>
            <a:r>
              <a:rPr lang="hr-HR" sz="2200" dirty="0">
                <a:solidFill>
                  <a:schemeClr val="accent1"/>
                </a:solidFill>
              </a:rPr>
              <a:t>koristimo kako bismo opisali događaje koji su se dogodili u određeno vrijeme u prošlosti i koji su završili u prošlosti.</a:t>
            </a:r>
          </a:p>
          <a:p>
            <a:pPr marL="0" indent="0">
              <a:buNone/>
            </a:pPr>
            <a:endParaRPr lang="hr-HR" sz="2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7EEEA7-827F-9EF8-2542-C18D35AFD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6" y="1825625"/>
            <a:ext cx="4923096" cy="28225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08B0A96-4271-4468-9346-254DFF369E78}"/>
              </a:ext>
            </a:extLst>
          </p:cNvPr>
          <p:cNvSpPr txBox="1">
            <a:spLocks/>
          </p:cNvSpPr>
          <p:nvPr/>
        </p:nvSpPr>
        <p:spPr>
          <a:xfrm>
            <a:off x="5720934" y="3926165"/>
            <a:ext cx="6130755" cy="27587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r-HR" b="1" dirty="0" err="1"/>
              <a:t>Copy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endParaRPr lang="hr-HR" b="1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hr-HR" b="1" dirty="0"/>
              <a:t>singular			plural</a:t>
            </a:r>
          </a:p>
          <a:p>
            <a:pPr marL="0" indent="0" algn="just">
              <a:buNone/>
            </a:pPr>
            <a:endParaRPr lang="hr-HR" b="1" dirty="0"/>
          </a:p>
          <a:p>
            <a:pPr marL="0" indent="0" algn="just">
              <a:buNone/>
            </a:pPr>
            <a:r>
              <a:rPr lang="hr-HR" dirty="0"/>
              <a:t>I </a:t>
            </a:r>
            <a:r>
              <a:rPr lang="hr-HR" dirty="0" err="1">
                <a:solidFill>
                  <a:schemeClr val="accent6"/>
                </a:solidFill>
              </a:rPr>
              <a:t>was</a:t>
            </a:r>
            <a:r>
              <a:rPr lang="hr-HR" dirty="0"/>
              <a:t> 				</a:t>
            </a:r>
            <a:r>
              <a:rPr lang="hr-HR" dirty="0" err="1"/>
              <a:t>We</a:t>
            </a:r>
            <a:r>
              <a:rPr lang="hr-HR" dirty="0"/>
              <a:t> </a:t>
            </a:r>
            <a:r>
              <a:rPr lang="hr-HR" dirty="0" err="1">
                <a:solidFill>
                  <a:schemeClr val="accent2">
                    <a:lumMod val="75000"/>
                  </a:schemeClr>
                </a:solidFill>
              </a:rPr>
              <a:t>were</a:t>
            </a:r>
            <a:endParaRPr lang="hr-HR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hr-HR" dirty="0"/>
              <a:t>You </a:t>
            </a:r>
            <a:r>
              <a:rPr lang="hr-HR" dirty="0" err="1">
                <a:solidFill>
                  <a:schemeClr val="accent2">
                    <a:lumMod val="75000"/>
                  </a:schemeClr>
                </a:solidFill>
              </a:rPr>
              <a:t>were</a:t>
            </a:r>
            <a:r>
              <a:rPr lang="hr-HR" dirty="0"/>
              <a:t> 			You </a:t>
            </a:r>
            <a:r>
              <a:rPr lang="hr-HR" dirty="0" err="1">
                <a:solidFill>
                  <a:schemeClr val="accent2">
                    <a:lumMod val="75000"/>
                  </a:schemeClr>
                </a:solidFill>
              </a:rPr>
              <a:t>were</a:t>
            </a:r>
            <a:endParaRPr lang="hr-HR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hr-HR" dirty="0"/>
              <a:t>He/</a:t>
            </a:r>
            <a:r>
              <a:rPr lang="hr-HR" dirty="0" err="1"/>
              <a:t>She</a:t>
            </a:r>
            <a:r>
              <a:rPr lang="hr-HR" dirty="0"/>
              <a:t>/</a:t>
            </a:r>
            <a:r>
              <a:rPr lang="hr-HR" dirty="0" err="1"/>
              <a:t>It</a:t>
            </a:r>
            <a:r>
              <a:rPr lang="hr-HR" dirty="0"/>
              <a:t> </a:t>
            </a:r>
            <a:r>
              <a:rPr lang="hr-HR" dirty="0" err="1">
                <a:solidFill>
                  <a:schemeClr val="accent6"/>
                </a:solidFill>
              </a:rPr>
              <a:t>was</a:t>
            </a:r>
            <a:r>
              <a:rPr lang="hr-HR" dirty="0"/>
              <a:t>			</a:t>
            </a:r>
            <a:r>
              <a:rPr lang="hr-HR" dirty="0" err="1"/>
              <a:t>They</a:t>
            </a:r>
            <a:r>
              <a:rPr lang="hr-HR" dirty="0"/>
              <a:t> </a:t>
            </a:r>
            <a:r>
              <a:rPr lang="hr-HR" dirty="0" err="1">
                <a:solidFill>
                  <a:schemeClr val="accent2">
                    <a:lumMod val="75000"/>
                  </a:schemeClr>
                </a:solidFill>
              </a:rPr>
              <a:t>were</a:t>
            </a:r>
            <a:endParaRPr lang="hr-H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0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B48CE0-9315-F04D-73CB-1AE21E0F3B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4988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7EEEA7-827F-9EF8-2542-C18D35AFD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6" y="1825625"/>
            <a:ext cx="4923096" cy="28225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68C99C8-C6E2-2432-59EE-90063AEA2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6443" y="1471875"/>
            <a:ext cx="6262789" cy="16335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 err="1"/>
              <a:t>Finish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C. </a:t>
            </a:r>
          </a:p>
          <a:p>
            <a:pPr marL="0" indent="0">
              <a:buNone/>
            </a:pP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second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notebook</a:t>
            </a:r>
            <a:r>
              <a:rPr lang="hr-HR" b="1" dirty="0"/>
              <a:t>. Use past </a:t>
            </a:r>
            <a:r>
              <a:rPr lang="hr-HR" b="1" dirty="0" err="1"/>
              <a:t>simple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verb</a:t>
            </a:r>
            <a:r>
              <a:rPr lang="hr-HR" b="1" dirty="0"/>
              <a:t> ‘to </a:t>
            </a:r>
            <a:r>
              <a:rPr lang="hr-HR" b="1" dirty="0" err="1"/>
              <a:t>be</a:t>
            </a:r>
            <a:r>
              <a:rPr lang="hr-HR" b="1" dirty="0"/>
              <a:t>’.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351AE-9839-A600-1A25-694978FC9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8" y="1221079"/>
            <a:ext cx="4956274" cy="45073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01791D14-12BF-FC2C-F000-CE2ECEC59A41}"/>
              </a:ext>
            </a:extLst>
          </p:cNvPr>
          <p:cNvSpPr txBox="1">
            <a:spLocks/>
          </p:cNvSpPr>
          <p:nvPr/>
        </p:nvSpPr>
        <p:spPr>
          <a:xfrm>
            <a:off x="5780347" y="3551075"/>
            <a:ext cx="2943224" cy="54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220093-ADE4-C293-A96F-47A6706A5F5A}"/>
              </a:ext>
            </a:extLst>
          </p:cNvPr>
          <p:cNvSpPr txBox="1"/>
          <p:nvPr/>
        </p:nvSpPr>
        <p:spPr>
          <a:xfrm>
            <a:off x="3257551" y="1764267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r>
              <a:rPr lang="hr-HR" b="1" dirty="0">
                <a:solidFill>
                  <a:srgbClr val="FF0000"/>
                </a:solidFill>
              </a:rPr>
              <a:t>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302128-4A6E-FF6C-ADD8-95830822D79A}"/>
              </a:ext>
            </a:extLst>
          </p:cNvPr>
          <p:cNvSpPr txBox="1"/>
          <p:nvPr/>
        </p:nvSpPr>
        <p:spPr>
          <a:xfrm>
            <a:off x="2514601" y="2479515"/>
            <a:ext cx="676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50022C-3D9F-7F46-D0C8-3B920A747B72}"/>
              </a:ext>
            </a:extLst>
          </p:cNvPr>
          <p:cNvSpPr txBox="1"/>
          <p:nvPr/>
        </p:nvSpPr>
        <p:spPr>
          <a:xfrm>
            <a:off x="2762250" y="3105415"/>
            <a:ext cx="60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DC2E67-BDFC-0233-9F3D-EFBFB4EA88D1}"/>
              </a:ext>
            </a:extLst>
          </p:cNvPr>
          <p:cNvSpPr txBox="1"/>
          <p:nvPr/>
        </p:nvSpPr>
        <p:spPr>
          <a:xfrm>
            <a:off x="857251" y="3910209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r>
              <a:rPr lang="hr-HR" b="1" dirty="0">
                <a:solidFill>
                  <a:srgbClr val="FF0000"/>
                </a:solidFill>
              </a:rPr>
              <a:t> 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85A9BD-B15E-0028-DF7E-1951BF272E09}"/>
              </a:ext>
            </a:extLst>
          </p:cNvPr>
          <p:cNvSpPr txBox="1"/>
          <p:nvPr/>
        </p:nvSpPr>
        <p:spPr>
          <a:xfrm>
            <a:off x="3686176" y="4310261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DC395D-9609-7F9E-6587-44B17E5AC526}"/>
              </a:ext>
            </a:extLst>
          </p:cNvPr>
          <p:cNvSpPr txBox="1"/>
          <p:nvPr/>
        </p:nvSpPr>
        <p:spPr>
          <a:xfrm>
            <a:off x="1992146" y="5287154"/>
            <a:ext cx="85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r>
              <a:rPr lang="hr-HR" b="1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698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9" grpId="0" build="p"/>
      <p:bldP spid="4" grpId="0"/>
      <p:bldP spid="11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48" y="73500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60. 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33828"/>
            <a:ext cx="5501936" cy="1268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 err="1"/>
              <a:t>Underline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word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wrong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each</a:t>
            </a:r>
            <a:r>
              <a:rPr lang="hr-HR" b="1" dirty="0"/>
              <a:t> sentence. </a:t>
            </a: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correct</a:t>
            </a:r>
            <a:r>
              <a:rPr lang="hr-HR" b="1" dirty="0"/>
              <a:t> word on </a:t>
            </a:r>
            <a:r>
              <a:rPr lang="hr-HR" b="1" dirty="0" err="1"/>
              <a:t>the</a:t>
            </a:r>
            <a:r>
              <a:rPr lang="hr-HR" b="1" dirty="0"/>
              <a:t> line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Task</a:t>
            </a:r>
            <a:r>
              <a:rPr lang="hr-HR" b="1" dirty="0"/>
              <a:t> A.</a:t>
            </a:r>
            <a:endParaRPr lang="hr-H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096000" y="3102432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854" y="1339957"/>
            <a:ext cx="3870178" cy="4924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D6B9708-C37B-2BF1-7FF2-3444D26C2E4B}"/>
              </a:ext>
            </a:extLst>
          </p:cNvPr>
          <p:cNvSpPr txBox="1">
            <a:spLocks/>
          </p:cNvSpPr>
          <p:nvPr/>
        </p:nvSpPr>
        <p:spPr>
          <a:xfrm>
            <a:off x="6096000" y="4300040"/>
            <a:ext cx="5501936" cy="1268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WAS </a:t>
            </a:r>
            <a:r>
              <a:rPr lang="hr-HR" b="1" dirty="0" err="1"/>
              <a:t>or</a:t>
            </a:r>
            <a:r>
              <a:rPr lang="hr-HR" b="1" dirty="0"/>
              <a:t> WERE. </a:t>
            </a:r>
            <a:endParaRPr lang="hr-HR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4CB311B-F71F-D79B-5B90-F2B3A4D4FD2C}"/>
              </a:ext>
            </a:extLst>
          </p:cNvPr>
          <p:cNvSpPr txBox="1">
            <a:spLocks/>
          </p:cNvSpPr>
          <p:nvPr/>
        </p:nvSpPr>
        <p:spPr>
          <a:xfrm>
            <a:off x="6113720" y="4895593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1F8C38-EA76-0850-B2F0-A7EBCBAC1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1" y="2511046"/>
            <a:ext cx="5688423" cy="25099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EAF983-BDB2-0D85-B324-22549D4DB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4" y="3154390"/>
            <a:ext cx="5034343" cy="17799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980BBA-305E-B9C9-D655-1A01E2E10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99" y="1115076"/>
            <a:ext cx="5115231" cy="54643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423EFE-7A1B-1245-DEF5-CEFA08D00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4" y="1511504"/>
            <a:ext cx="5025381" cy="479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D764-27A4-8960-E388-F6A336C8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48" y="73500"/>
            <a:ext cx="10515600" cy="1325563"/>
          </a:xfrm>
        </p:spPr>
        <p:txBody>
          <a:bodyPr/>
          <a:lstStyle/>
          <a:p>
            <a:r>
              <a:rPr lang="hr-HR" i="1" dirty="0" err="1"/>
              <a:t>Workbook</a:t>
            </a:r>
            <a:r>
              <a:rPr lang="hr-HR" i="1" dirty="0"/>
              <a:t>, </a:t>
            </a:r>
            <a:r>
              <a:rPr lang="hr-HR" i="1" dirty="0" err="1"/>
              <a:t>page</a:t>
            </a:r>
            <a:r>
              <a:rPr lang="hr-HR" i="1" dirty="0"/>
              <a:t> 61. </a:t>
            </a:r>
            <a:endParaRPr lang="hr-HR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56D07-7079-5463-5E17-4D88D7A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4967" y="1269507"/>
            <a:ext cx="5542969" cy="2308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b="1" dirty="0"/>
              <a:t>Do </a:t>
            </a:r>
            <a:r>
              <a:rPr lang="hr-HR" b="1" dirty="0" err="1"/>
              <a:t>task</a:t>
            </a:r>
            <a:r>
              <a:rPr lang="hr-HR" b="1" dirty="0"/>
              <a:t> C.</a:t>
            </a:r>
          </a:p>
          <a:p>
            <a:pPr marL="0" indent="0">
              <a:buNone/>
            </a:pPr>
            <a:r>
              <a:rPr lang="hr-HR" b="1" dirty="0" err="1"/>
              <a:t>Practise</a:t>
            </a:r>
            <a:r>
              <a:rPr lang="hr-HR" b="1" dirty="0"/>
              <a:t> </a:t>
            </a:r>
            <a:r>
              <a:rPr lang="hr-HR" b="1" dirty="0" err="1"/>
              <a:t>reading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fluently</a:t>
            </a:r>
            <a:r>
              <a:rPr lang="hr-HR" b="1" dirty="0"/>
              <a:t> </a:t>
            </a:r>
            <a:r>
              <a:rPr lang="hr-HR" b="1" dirty="0" err="1"/>
              <a:t>without</a:t>
            </a:r>
            <a:r>
              <a:rPr lang="hr-HR" b="1" dirty="0"/>
              <a:t> </a:t>
            </a:r>
            <a:r>
              <a:rPr lang="hr-HR" b="1" dirty="0" err="1"/>
              <a:t>writing</a:t>
            </a:r>
            <a:r>
              <a:rPr lang="hr-HR" b="1" dirty="0"/>
              <a:t> WAS </a:t>
            </a:r>
            <a:r>
              <a:rPr lang="hr-HR" b="1" dirty="0" err="1"/>
              <a:t>or</a:t>
            </a:r>
            <a:r>
              <a:rPr lang="hr-HR" b="1" dirty="0"/>
              <a:t> WERE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.</a:t>
            </a:r>
          </a:p>
          <a:p>
            <a:pPr marL="0" indent="0"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text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WAS </a:t>
            </a:r>
            <a:r>
              <a:rPr lang="hr-HR" b="1" dirty="0" err="1"/>
              <a:t>or</a:t>
            </a:r>
            <a:r>
              <a:rPr lang="hr-HR" b="1" dirty="0"/>
              <a:t> WERE.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BBE273-C916-2AD3-59F7-485A40C59C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4" y="1339957"/>
            <a:ext cx="3736078" cy="5014560"/>
          </a:xfr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CDA308C-E41F-B21C-66E2-938581F758D4}"/>
              </a:ext>
            </a:extLst>
          </p:cNvPr>
          <p:cNvSpPr txBox="1">
            <a:spLocks/>
          </p:cNvSpPr>
          <p:nvPr/>
        </p:nvSpPr>
        <p:spPr>
          <a:xfrm>
            <a:off x="6054967" y="3748912"/>
            <a:ext cx="4489882" cy="663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79F83-8D5A-C09D-2D6B-E7FCE04A1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854" y="1344923"/>
            <a:ext cx="3870178" cy="4914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C228F-ED70-AD44-22EA-29834C153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9" y="1152399"/>
            <a:ext cx="5097113" cy="54170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7E9263-3411-F286-C128-DF31B0C9B646}"/>
              </a:ext>
            </a:extLst>
          </p:cNvPr>
          <p:cNvSpPr txBox="1"/>
          <p:nvPr/>
        </p:nvSpPr>
        <p:spPr>
          <a:xfrm>
            <a:off x="1482571" y="1359970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D8E94-E30B-249E-D11A-42DE98F084AB}"/>
              </a:ext>
            </a:extLst>
          </p:cNvPr>
          <p:cNvSpPr txBox="1"/>
          <p:nvPr/>
        </p:nvSpPr>
        <p:spPr>
          <a:xfrm>
            <a:off x="3357239" y="1369419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04A2FF-556E-AC96-76D4-2062A56357B4}"/>
              </a:ext>
            </a:extLst>
          </p:cNvPr>
          <p:cNvSpPr txBox="1"/>
          <p:nvPr/>
        </p:nvSpPr>
        <p:spPr>
          <a:xfrm>
            <a:off x="4545116" y="1339957"/>
            <a:ext cx="72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17AB96-9C3E-30AE-13B0-82F4D5CA2608}"/>
              </a:ext>
            </a:extLst>
          </p:cNvPr>
          <p:cNvSpPr txBox="1"/>
          <p:nvPr/>
        </p:nvSpPr>
        <p:spPr>
          <a:xfrm>
            <a:off x="2941373" y="1581274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CF4540-5C04-6FBF-465C-BFF67A752022}"/>
              </a:ext>
            </a:extLst>
          </p:cNvPr>
          <p:cNvSpPr txBox="1"/>
          <p:nvPr/>
        </p:nvSpPr>
        <p:spPr>
          <a:xfrm>
            <a:off x="4790792" y="1591587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BB3533-3FE2-EECC-B866-F913D44D1C52}"/>
              </a:ext>
            </a:extLst>
          </p:cNvPr>
          <p:cNvSpPr txBox="1"/>
          <p:nvPr/>
        </p:nvSpPr>
        <p:spPr>
          <a:xfrm>
            <a:off x="1760834" y="1827183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42FE0A-58AA-37D1-7E4C-9428C4D63BAC}"/>
              </a:ext>
            </a:extLst>
          </p:cNvPr>
          <p:cNvSpPr txBox="1"/>
          <p:nvPr/>
        </p:nvSpPr>
        <p:spPr>
          <a:xfrm>
            <a:off x="4749627" y="1832492"/>
            <a:ext cx="67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3F408A-BA2B-7D47-7B70-CE529E0FAE92}"/>
              </a:ext>
            </a:extLst>
          </p:cNvPr>
          <p:cNvSpPr txBox="1"/>
          <p:nvPr/>
        </p:nvSpPr>
        <p:spPr>
          <a:xfrm>
            <a:off x="2222869" y="2105248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A6F8A1-0FF0-332D-6DBF-DC9F4A222A70}"/>
              </a:ext>
            </a:extLst>
          </p:cNvPr>
          <p:cNvSpPr txBox="1"/>
          <p:nvPr/>
        </p:nvSpPr>
        <p:spPr>
          <a:xfrm>
            <a:off x="3785218" y="2105248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79E968-BE82-8451-B475-30962B713637}"/>
              </a:ext>
            </a:extLst>
          </p:cNvPr>
          <p:cNvSpPr txBox="1"/>
          <p:nvPr/>
        </p:nvSpPr>
        <p:spPr>
          <a:xfrm>
            <a:off x="1346001" y="2289914"/>
            <a:ext cx="6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B4742B-251A-E2C6-C608-5AADC81407F4}"/>
              </a:ext>
            </a:extLst>
          </p:cNvPr>
          <p:cNvSpPr txBox="1"/>
          <p:nvPr/>
        </p:nvSpPr>
        <p:spPr>
          <a:xfrm>
            <a:off x="1180551" y="2637745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388566-CA75-579B-FA86-B4AD03404715}"/>
              </a:ext>
            </a:extLst>
          </p:cNvPr>
          <p:cNvSpPr txBox="1"/>
          <p:nvPr/>
        </p:nvSpPr>
        <p:spPr>
          <a:xfrm>
            <a:off x="3492076" y="2632984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9886DC-9276-7FD6-D610-0CA54905A9DC}"/>
              </a:ext>
            </a:extLst>
          </p:cNvPr>
          <p:cNvSpPr txBox="1"/>
          <p:nvPr/>
        </p:nvSpPr>
        <p:spPr>
          <a:xfrm>
            <a:off x="973863" y="2880355"/>
            <a:ext cx="68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22379C-1237-03BB-D0A9-C1D57F6E1AC1}"/>
              </a:ext>
            </a:extLst>
          </p:cNvPr>
          <p:cNvSpPr txBox="1"/>
          <p:nvPr/>
        </p:nvSpPr>
        <p:spPr>
          <a:xfrm>
            <a:off x="3492076" y="2864250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B3A75D-ADD9-3F42-A964-519C005B8817}"/>
              </a:ext>
            </a:extLst>
          </p:cNvPr>
          <p:cNvSpPr txBox="1"/>
          <p:nvPr/>
        </p:nvSpPr>
        <p:spPr>
          <a:xfrm>
            <a:off x="957853" y="3099128"/>
            <a:ext cx="69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A0B793-CF93-2B3B-1848-6C484EAE5A53}"/>
              </a:ext>
            </a:extLst>
          </p:cNvPr>
          <p:cNvSpPr txBox="1"/>
          <p:nvPr/>
        </p:nvSpPr>
        <p:spPr>
          <a:xfrm>
            <a:off x="4225484" y="3398223"/>
            <a:ext cx="67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B3B93C-6542-577E-63C9-60D2C3DD43ED}"/>
              </a:ext>
            </a:extLst>
          </p:cNvPr>
          <p:cNvSpPr txBox="1"/>
          <p:nvPr/>
        </p:nvSpPr>
        <p:spPr>
          <a:xfrm>
            <a:off x="2882896" y="3644582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AD4490-23F7-1F03-BDC9-2902EFB77594}"/>
              </a:ext>
            </a:extLst>
          </p:cNvPr>
          <p:cNvSpPr txBox="1"/>
          <p:nvPr/>
        </p:nvSpPr>
        <p:spPr>
          <a:xfrm>
            <a:off x="2053618" y="4669422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97E784-DE17-C3D8-C6A0-A93FB2C28BC2}"/>
              </a:ext>
            </a:extLst>
          </p:cNvPr>
          <p:cNvSpPr txBox="1"/>
          <p:nvPr/>
        </p:nvSpPr>
        <p:spPr>
          <a:xfrm>
            <a:off x="3234241" y="4927558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8AB53D-7A74-A5AE-E8A9-1DDCCDCCB272}"/>
              </a:ext>
            </a:extLst>
          </p:cNvPr>
          <p:cNvSpPr txBox="1"/>
          <p:nvPr/>
        </p:nvSpPr>
        <p:spPr>
          <a:xfrm>
            <a:off x="1628065" y="5226312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D61632-CD98-EE5C-C707-16C95729EB23}"/>
              </a:ext>
            </a:extLst>
          </p:cNvPr>
          <p:cNvSpPr txBox="1"/>
          <p:nvPr/>
        </p:nvSpPr>
        <p:spPr>
          <a:xfrm>
            <a:off x="3993678" y="5218448"/>
            <a:ext cx="67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29624E-D32E-AABF-29A7-CB7F8A3E852F}"/>
              </a:ext>
            </a:extLst>
          </p:cNvPr>
          <p:cNvSpPr txBox="1"/>
          <p:nvPr/>
        </p:nvSpPr>
        <p:spPr>
          <a:xfrm>
            <a:off x="629919" y="5691012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D2E8DE-B764-75BF-7ABF-83E140421A7F}"/>
              </a:ext>
            </a:extLst>
          </p:cNvPr>
          <p:cNvSpPr txBox="1"/>
          <p:nvPr/>
        </p:nvSpPr>
        <p:spPr>
          <a:xfrm>
            <a:off x="2307251" y="5691012"/>
            <a:ext cx="737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87EF61-7B8D-7F25-966E-94060B8179E6}"/>
              </a:ext>
            </a:extLst>
          </p:cNvPr>
          <p:cNvSpPr txBox="1"/>
          <p:nvPr/>
        </p:nvSpPr>
        <p:spPr>
          <a:xfrm>
            <a:off x="2026328" y="6000232"/>
            <a:ext cx="737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were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AD7D99-43D4-269E-99C6-637C56A9E9BE}"/>
              </a:ext>
            </a:extLst>
          </p:cNvPr>
          <p:cNvSpPr txBox="1"/>
          <p:nvPr/>
        </p:nvSpPr>
        <p:spPr>
          <a:xfrm>
            <a:off x="2213202" y="6217773"/>
            <a:ext cx="59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2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B48CE0-9315-F04D-73CB-1AE21E0F3B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4988" cy="6858000"/>
          </a:xfr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6C34725-BACD-AF1C-C974-A1D0851885F9}"/>
              </a:ext>
            </a:extLst>
          </p:cNvPr>
          <p:cNvSpPr txBox="1">
            <a:spLocks/>
          </p:cNvSpPr>
          <p:nvPr/>
        </p:nvSpPr>
        <p:spPr>
          <a:xfrm>
            <a:off x="5549284" y="51697"/>
            <a:ext cx="6642716" cy="106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/>
              <a:t>How </a:t>
            </a:r>
            <a:r>
              <a:rPr lang="hr-HR" sz="2600" b="1" dirty="0" err="1"/>
              <a:t>much</a:t>
            </a:r>
            <a:r>
              <a:rPr lang="hr-HR" sz="2600" b="1" dirty="0"/>
              <a:t> do </a:t>
            </a:r>
            <a:r>
              <a:rPr lang="hr-HR" sz="2600" b="1" dirty="0" err="1"/>
              <a:t>you</a:t>
            </a:r>
            <a:r>
              <a:rPr lang="hr-HR" sz="2600" b="1" dirty="0"/>
              <a:t> </a:t>
            </a:r>
            <a:r>
              <a:rPr lang="hr-HR" sz="2600" b="1" dirty="0" err="1"/>
              <a:t>know</a:t>
            </a:r>
            <a:r>
              <a:rPr lang="hr-HR" sz="2600" b="1" dirty="0"/>
              <a:t> </a:t>
            </a:r>
            <a:r>
              <a:rPr lang="hr-HR" sz="2600" b="1" dirty="0" err="1"/>
              <a:t>about</a:t>
            </a:r>
            <a:r>
              <a:rPr lang="hr-HR" sz="2600" b="1" dirty="0"/>
              <a:t> </a:t>
            </a:r>
            <a:r>
              <a:rPr lang="hr-HR" sz="2600" b="1" dirty="0" err="1"/>
              <a:t>Ancient</a:t>
            </a:r>
            <a:r>
              <a:rPr lang="hr-HR" sz="2600" b="1" dirty="0"/>
              <a:t> </a:t>
            </a:r>
            <a:r>
              <a:rPr lang="hr-HR" sz="2600" b="1" dirty="0" err="1"/>
              <a:t>Egypt</a:t>
            </a:r>
            <a:r>
              <a:rPr lang="hr-HR" sz="2600" b="1" dirty="0"/>
              <a:t>?</a:t>
            </a:r>
          </a:p>
          <a:p>
            <a:pPr marL="0" indent="0">
              <a:buNone/>
            </a:pPr>
            <a:r>
              <a:rPr lang="hr-HR" sz="2600" b="1" dirty="0"/>
              <a:t>Make </a:t>
            </a:r>
            <a:r>
              <a:rPr lang="hr-HR" sz="2600" b="1" dirty="0" err="1"/>
              <a:t>sentences</a:t>
            </a:r>
            <a:r>
              <a:rPr lang="hr-HR" sz="2600" b="1" dirty="0"/>
              <a:t> </a:t>
            </a:r>
            <a:r>
              <a:rPr lang="hr-HR" sz="2600" b="1" dirty="0" err="1"/>
              <a:t>in</a:t>
            </a:r>
            <a:r>
              <a:rPr lang="hr-HR" sz="2600" b="1" dirty="0"/>
              <a:t> </a:t>
            </a:r>
            <a:r>
              <a:rPr lang="hr-HR" sz="2600" b="1" dirty="0" err="1"/>
              <a:t>Task</a:t>
            </a:r>
            <a:r>
              <a:rPr lang="hr-HR" sz="2600" b="1" dirty="0"/>
              <a:t> A.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68C99C8-C6E2-2432-59EE-90063AEA2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9284" y="2042787"/>
            <a:ext cx="6181725" cy="4110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1 Ancient Egypt was a long country along the River Nile.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2 The Pharaoh was the most powerful person in ancient Egypt.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3 Pyramids were the pharaoh’s tombs.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4 The Great Pyramid of Giza was 147 m tall.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5 Ra was the Sun God.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6 Mummies were the preserved bodies of the dead.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7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Cleopat</a:t>
            </a:r>
            <a:r>
              <a:rPr lang="hr-HR" sz="2000" dirty="0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a was the most beautiful queen of Egypt.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8 Papyrus was a writing material similar to paper.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9 Hieroglyphic writing was a form of writing used by ancient Egyptians.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8821B-7C8E-24A3-F5C8-BF3BEFA99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8" y="838199"/>
            <a:ext cx="4126810" cy="53149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48913CF9-C4F7-B94E-8771-2E1C978C9654}"/>
              </a:ext>
            </a:extLst>
          </p:cNvPr>
          <p:cNvSpPr txBox="1">
            <a:spLocks/>
          </p:cNvSpPr>
          <p:nvPr/>
        </p:nvSpPr>
        <p:spPr>
          <a:xfrm>
            <a:off x="5616606" y="1258071"/>
            <a:ext cx="2943224" cy="54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7" name="l__11_1_ancient_egypt">
            <a:hlinkClick r:id="" action="ppaction://media"/>
            <a:extLst>
              <a:ext uri="{FF2B5EF4-FFF2-40B4-BE49-F238E27FC236}">
                <a16:creationId xmlns:a16="http://schemas.microsoft.com/office/drawing/2014/main" id="{2574E430-3D8C-12D2-33D4-A4B3D8DE4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6960" y="1258071"/>
            <a:ext cx="487363" cy="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5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83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B48CE0-9315-F04D-73CB-1AE21E0F3B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4988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8821B-7C8E-24A3-F5C8-BF3BEFA99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8" y="838199"/>
            <a:ext cx="4126810" cy="53149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400346C-BFE7-44B9-AF44-D867D3A8A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682" y="1320005"/>
            <a:ext cx="5330018" cy="4366420"/>
          </a:xfrm>
        </p:spPr>
        <p:txBody>
          <a:bodyPr/>
          <a:lstStyle/>
          <a:p>
            <a:pPr marL="0" indent="0">
              <a:buNone/>
            </a:pPr>
            <a:r>
              <a:rPr lang="hr-HR" b="1" dirty="0" err="1"/>
              <a:t>Look</a:t>
            </a:r>
            <a:r>
              <a:rPr lang="hr-HR" b="1" dirty="0"/>
              <a:t> at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words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repeat</a:t>
            </a:r>
            <a:r>
              <a:rPr lang="hr-HR" b="1" dirty="0"/>
              <a:t> </a:t>
            </a:r>
            <a:r>
              <a:rPr lang="hr-HR" b="1" dirty="0" err="1"/>
              <a:t>them</a:t>
            </a:r>
            <a:r>
              <a:rPr lang="hr-HR" b="1" dirty="0"/>
              <a:t> </a:t>
            </a:r>
            <a:r>
              <a:rPr lang="hr-HR" b="1" dirty="0" err="1"/>
              <a:t>after</a:t>
            </a:r>
            <a:r>
              <a:rPr lang="hr-HR" b="1" dirty="0"/>
              <a:t> </a:t>
            </a:r>
            <a:r>
              <a:rPr lang="hr-HR" b="1" dirty="0" err="1"/>
              <a:t>your</a:t>
            </a:r>
            <a:r>
              <a:rPr lang="hr-HR" b="1" dirty="0"/>
              <a:t> </a:t>
            </a:r>
            <a:r>
              <a:rPr lang="hr-HR" b="1" dirty="0" err="1"/>
              <a:t>teacher</a:t>
            </a:r>
            <a:r>
              <a:rPr lang="hr-HR" b="1" dirty="0"/>
              <a:t>.</a:t>
            </a:r>
          </a:p>
          <a:p>
            <a:pPr marL="0" indent="0">
              <a:buNone/>
            </a:pPr>
            <a:r>
              <a:rPr lang="hr-HR" b="1" dirty="0" err="1"/>
              <a:t>ancient</a:t>
            </a:r>
            <a:r>
              <a:rPr lang="hr-HR" b="1" dirty="0"/>
              <a:t> – </a:t>
            </a:r>
            <a:r>
              <a:rPr lang="hr-HR" b="1" i="1" dirty="0">
                <a:solidFill>
                  <a:schemeClr val="accent1"/>
                </a:solidFill>
              </a:rPr>
              <a:t>drevni</a:t>
            </a:r>
            <a:r>
              <a:rPr lang="hr-HR" b="1" dirty="0"/>
              <a:t> </a:t>
            </a:r>
          </a:p>
          <a:p>
            <a:pPr marL="0" indent="0">
              <a:buNone/>
            </a:pPr>
            <a:r>
              <a:rPr lang="hr-HR" b="1" dirty="0" err="1"/>
              <a:t>pharaoh</a:t>
            </a:r>
            <a:r>
              <a:rPr lang="hr-HR" b="1" dirty="0"/>
              <a:t> – </a:t>
            </a:r>
            <a:r>
              <a:rPr lang="hr-HR" b="1" i="1" dirty="0">
                <a:solidFill>
                  <a:schemeClr val="accent1"/>
                </a:solidFill>
              </a:rPr>
              <a:t>faraon</a:t>
            </a:r>
            <a:r>
              <a:rPr lang="hr-HR" b="1" i="1" dirty="0"/>
              <a:t> </a:t>
            </a:r>
          </a:p>
          <a:p>
            <a:pPr marL="0" indent="0">
              <a:buNone/>
            </a:pPr>
            <a:r>
              <a:rPr lang="hr-HR" b="1" dirty="0" err="1"/>
              <a:t>pyramids</a:t>
            </a:r>
            <a:r>
              <a:rPr lang="hr-HR" b="1" dirty="0"/>
              <a:t> – </a:t>
            </a:r>
            <a:r>
              <a:rPr lang="hr-HR" b="1" i="1" dirty="0">
                <a:solidFill>
                  <a:schemeClr val="accent1"/>
                </a:solidFill>
              </a:rPr>
              <a:t>piramide</a:t>
            </a:r>
            <a:r>
              <a:rPr lang="hr-HR" b="1" dirty="0"/>
              <a:t> </a:t>
            </a:r>
          </a:p>
          <a:p>
            <a:pPr marL="0" indent="0">
              <a:buNone/>
            </a:pPr>
            <a:r>
              <a:rPr lang="hr-HR" b="1" dirty="0" err="1"/>
              <a:t>preserved</a:t>
            </a:r>
            <a:r>
              <a:rPr lang="hr-HR" b="1" dirty="0"/>
              <a:t> – </a:t>
            </a:r>
            <a:r>
              <a:rPr lang="hr-HR" b="1" i="1" dirty="0">
                <a:solidFill>
                  <a:schemeClr val="accent1"/>
                </a:solidFill>
              </a:rPr>
              <a:t>očuvano</a:t>
            </a:r>
          </a:p>
          <a:p>
            <a:pPr marL="0" indent="0">
              <a:buNone/>
            </a:pPr>
            <a:r>
              <a:rPr lang="hr-HR" b="1" dirty="0" err="1"/>
              <a:t>tombs</a:t>
            </a:r>
            <a:r>
              <a:rPr lang="hr-HR" b="1" dirty="0"/>
              <a:t> – </a:t>
            </a:r>
            <a:r>
              <a:rPr lang="hr-HR" b="1" i="1" dirty="0">
                <a:solidFill>
                  <a:schemeClr val="accent1"/>
                </a:solidFill>
              </a:rPr>
              <a:t>grobnice</a:t>
            </a:r>
            <a:r>
              <a:rPr lang="hr-HR" b="1" i="1" dirty="0"/>
              <a:t> </a:t>
            </a:r>
          </a:p>
          <a:p>
            <a:pPr marL="0" indent="0">
              <a:buNone/>
            </a:pPr>
            <a:r>
              <a:rPr lang="hr-HR" b="1" dirty="0" err="1"/>
              <a:t>hieroglyphic</a:t>
            </a:r>
            <a:r>
              <a:rPr lang="hr-HR" b="1" dirty="0"/>
              <a:t> </a:t>
            </a:r>
            <a:r>
              <a:rPr lang="hr-HR" b="1" dirty="0" err="1"/>
              <a:t>writing</a:t>
            </a:r>
            <a:r>
              <a:rPr lang="hr-HR" b="1" dirty="0"/>
              <a:t> – </a:t>
            </a:r>
            <a:r>
              <a:rPr lang="hr-HR" b="1" i="1" dirty="0">
                <a:solidFill>
                  <a:schemeClr val="accent1"/>
                </a:solidFill>
              </a:rPr>
              <a:t>hijeroglifsko pismo </a:t>
            </a:r>
          </a:p>
        </p:txBody>
      </p:sp>
    </p:spTree>
    <p:extLst>
      <p:ext uri="{BB962C8B-B14F-4D97-AF65-F5344CB8AC3E}">
        <p14:creationId xmlns:p14="http://schemas.microsoft.com/office/powerpoint/2010/main" val="55248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809</Words>
  <Application>Microsoft Office PowerPoint</Application>
  <PresentationFormat>Widescreen</PresentationFormat>
  <Paragraphs>145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Lesson 11 Tara’s birthday party</vt:lpstr>
      <vt:lpstr>Answer the questions about your weekend.   Remember to use Past Simple! How was your weekend? Where were you?  Were you at home?</vt:lpstr>
      <vt:lpstr>PowerPoint Presentation</vt:lpstr>
      <vt:lpstr>PowerPoint Presentation</vt:lpstr>
      <vt:lpstr>PowerPoint Presentation</vt:lpstr>
      <vt:lpstr>Workbook, page 60. </vt:lpstr>
      <vt:lpstr>Workbook, page 61.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Workbook, page 62.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11 – Tara’s birthday party</dc:title>
  <dc:creator>Josipa</dc:creator>
  <cp:lastModifiedBy>Sanja Ivoš</cp:lastModifiedBy>
  <cp:revision>45</cp:revision>
  <dcterms:created xsi:type="dcterms:W3CDTF">2022-08-02T08:03:23Z</dcterms:created>
  <dcterms:modified xsi:type="dcterms:W3CDTF">2022-09-22T06:31:06Z</dcterms:modified>
</cp:coreProperties>
</file>